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94" r:id="rId2"/>
    <p:sldId id="295" r:id="rId3"/>
    <p:sldId id="308" r:id="rId4"/>
    <p:sldId id="319" r:id="rId5"/>
    <p:sldId id="320" r:id="rId6"/>
    <p:sldId id="321" r:id="rId7"/>
    <p:sldId id="322" r:id="rId8"/>
    <p:sldId id="323" r:id="rId9"/>
    <p:sldId id="324" r:id="rId10"/>
    <p:sldId id="325" r:id="rId11"/>
    <p:sldId id="313" r:id="rId12"/>
    <p:sldId id="327" r:id="rId13"/>
    <p:sldId id="326" r:id="rId14"/>
    <p:sldId id="292" r:id="rId15"/>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55" autoAdjust="0"/>
    <p:restoredTop sz="94675" autoAdjust="0"/>
  </p:normalViewPr>
  <p:slideViewPr>
    <p:cSldViewPr>
      <p:cViewPr varScale="1">
        <p:scale>
          <a:sx n="83" d="100"/>
          <a:sy n="83" d="100"/>
        </p:scale>
        <p:origin x="869" y="6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491"/>
    </p:cViewPr>
  </p:sorterViewPr>
  <p:notesViewPr>
    <p:cSldViewPr>
      <p:cViewPr varScale="1">
        <p:scale>
          <a:sx n="40" d="100"/>
          <a:sy n="40" d="100"/>
        </p:scale>
        <p:origin x="-2107"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5771C4-5772-4796-B93A-B08DB4275899}" type="datetimeFigureOut">
              <a:rPr lang="ro-RO" smtClean="0"/>
              <a:pPr/>
              <a:t>12.04.2022</a:t>
            </a:fld>
            <a:endParaRPr lang="ro-RO"/>
          </a:p>
        </p:txBody>
      </p:sp>
      <p:sp>
        <p:nvSpPr>
          <p:cNvPr id="4" name="Substituent subsol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ro-RO"/>
              <a:t>2019-1-TR01-KA201-077188</a:t>
            </a:r>
          </a:p>
        </p:txBody>
      </p:sp>
      <p:sp>
        <p:nvSpPr>
          <p:cNvPr id="5" name="Substituent număr diapozitiv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7D9F1C-3266-42F1-A79E-775DEDBBFC21}" type="slidenum">
              <a:rPr lang="ro-RO" smtClean="0"/>
              <a:pPr/>
              <a:t>‹#›</a:t>
            </a:fld>
            <a:endParaRPr lang="ro-RO"/>
          </a:p>
        </p:txBody>
      </p:sp>
    </p:spTree>
    <p:extLst>
      <p:ext uri="{BB962C8B-B14F-4D97-AF65-F5344CB8AC3E}">
        <p14:creationId xmlns:p14="http://schemas.microsoft.com/office/powerpoint/2010/main" val="14129906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7CC5A3-122F-4CBB-9E91-B4CBA81BE426}" type="datetimeFigureOut">
              <a:rPr lang="ro-RO" smtClean="0"/>
              <a:pPr/>
              <a:t>12.04.2022</a:t>
            </a:fld>
            <a:endParaRPr lang="ro-RO"/>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ro-RO"/>
              <a:t>2019-1-TR01-KA201-077188</a:t>
            </a:r>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012D9-F24E-4E18-BB1E-9E0727A56D90}" type="slidenum">
              <a:rPr lang="ro-RO" smtClean="0"/>
              <a:pPr/>
              <a:t>‹#›</a:t>
            </a:fld>
            <a:endParaRPr lang="ro-RO"/>
          </a:p>
        </p:txBody>
      </p:sp>
    </p:spTree>
    <p:extLst>
      <p:ext uri="{BB962C8B-B14F-4D97-AF65-F5344CB8AC3E}">
        <p14:creationId xmlns:p14="http://schemas.microsoft.com/office/powerpoint/2010/main" val="353172508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a:p>
        </p:txBody>
      </p:sp>
      <p:sp>
        <p:nvSpPr>
          <p:cNvPr id="4" name="Substituent număr diapozitiv 3"/>
          <p:cNvSpPr>
            <a:spLocks noGrp="1"/>
          </p:cNvSpPr>
          <p:nvPr>
            <p:ph type="sldNum" sz="quarter" idx="10"/>
          </p:nvPr>
        </p:nvSpPr>
        <p:spPr/>
        <p:txBody>
          <a:bodyPr/>
          <a:lstStyle/>
          <a:p>
            <a:fld id="{160012D9-F24E-4E18-BB1E-9E0727A56D90}" type="slidenum">
              <a:rPr lang="ro-RO" smtClean="0"/>
              <a:pPr/>
              <a:t>14</a:t>
            </a:fld>
            <a:endParaRPr lang="ro-RO"/>
          </a:p>
        </p:txBody>
      </p:sp>
      <p:sp>
        <p:nvSpPr>
          <p:cNvPr id="5" name="Footer Placeholder 4">
            <a:extLst>
              <a:ext uri="{FF2B5EF4-FFF2-40B4-BE49-F238E27FC236}">
                <a16:creationId xmlns:a16="http://schemas.microsoft.com/office/drawing/2014/main" id="{A9B5A552-63CD-498D-A015-6A5D0375DC7E}"/>
              </a:ext>
            </a:extLst>
          </p:cNvPr>
          <p:cNvSpPr>
            <a:spLocks noGrp="1"/>
          </p:cNvSpPr>
          <p:nvPr>
            <p:ph type="ftr" sz="quarter" idx="4"/>
          </p:nvPr>
        </p:nvSpPr>
        <p:spPr/>
        <p:txBody>
          <a:bodyPr/>
          <a:lstStyle/>
          <a:p>
            <a:r>
              <a:rPr lang="ro-RO"/>
              <a:t>2019-1-TR01-KA201-077188</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cstate="print">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cstate="print">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cstate="print">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819026-C833-4E5C-B92C-54CE40CABB4A}" type="datetime1">
              <a:rPr lang="ro-RO" smtClean="0"/>
              <a:t>12.04.2022</a:t>
            </a:fld>
            <a:endParaRPr lang="ro-RO"/>
          </a:p>
        </p:txBody>
      </p:sp>
      <p:sp>
        <p:nvSpPr>
          <p:cNvPr id="5" name="Footer Placeholder 4"/>
          <p:cNvSpPr>
            <a:spLocks noGrp="1"/>
          </p:cNvSpPr>
          <p:nvPr>
            <p:ph type="ftr" sz="quarter" idx="11"/>
          </p:nvPr>
        </p:nvSpPr>
        <p:spPr>
          <a:xfrm>
            <a:off x="812805" y="6272785"/>
            <a:ext cx="4745736" cy="365125"/>
          </a:xfrm>
        </p:spPr>
        <p:txBody>
          <a:bodyPr/>
          <a:lstStyle/>
          <a:p>
            <a:r>
              <a:rPr lang="ro-RO"/>
              <a:t>2019-1-TR01-KA201-077188</a:t>
            </a: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0A64064F-B5C3-4685-90E2-22D6964CB805}" type="slidenum">
              <a:rPr lang="ro-RO" smtClean="0"/>
              <a:pPr/>
              <a:t>‹#›</a:t>
            </a:fld>
            <a:endParaRPr lang="ro-RO"/>
          </a:p>
        </p:txBody>
      </p:sp>
    </p:spTree>
    <p:extLst>
      <p:ext uri="{BB962C8B-B14F-4D97-AF65-F5344CB8AC3E}">
        <p14:creationId xmlns:p14="http://schemas.microsoft.com/office/powerpoint/2010/main" val="295435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4818AD-5A3A-41B7-B6FD-EC1D6FA0AEA3}" type="datetime1">
              <a:rPr lang="ro-RO" smtClean="0"/>
              <a:t>12.04.2022</a:t>
            </a:fld>
            <a:endParaRPr lang="ro-RO"/>
          </a:p>
        </p:txBody>
      </p:sp>
      <p:sp>
        <p:nvSpPr>
          <p:cNvPr id="8" name="Footer Placeholder 7"/>
          <p:cNvSpPr>
            <a:spLocks noGrp="1"/>
          </p:cNvSpPr>
          <p:nvPr>
            <p:ph type="ftr" sz="quarter" idx="11"/>
          </p:nvPr>
        </p:nvSpPr>
        <p:spPr/>
        <p:txBody>
          <a:bodyPr/>
          <a:lstStyle/>
          <a:p>
            <a:r>
              <a:rPr lang="ro-RO"/>
              <a:t>2019-1-TR01-KA201-077188</a:t>
            </a:r>
          </a:p>
        </p:txBody>
      </p:sp>
      <p:sp>
        <p:nvSpPr>
          <p:cNvPr id="9" name="Slide Number Placeholder 8"/>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val="2616448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267A68-16A9-44D4-8332-FEC506E79100}" type="datetime1">
              <a:rPr lang="ro-RO" smtClean="0"/>
              <a:t>12.04.2022</a:t>
            </a:fld>
            <a:endParaRPr lang="ro-RO"/>
          </a:p>
        </p:txBody>
      </p:sp>
      <p:sp>
        <p:nvSpPr>
          <p:cNvPr id="8" name="Footer Placeholder 7"/>
          <p:cNvSpPr>
            <a:spLocks noGrp="1"/>
          </p:cNvSpPr>
          <p:nvPr>
            <p:ph type="ftr" sz="quarter" idx="11"/>
          </p:nvPr>
        </p:nvSpPr>
        <p:spPr/>
        <p:txBody>
          <a:bodyPr/>
          <a:lstStyle/>
          <a:p>
            <a:r>
              <a:rPr lang="ro-RO"/>
              <a:t>2019-1-TR01-KA201-077188</a:t>
            </a:r>
          </a:p>
        </p:txBody>
      </p:sp>
      <p:sp>
        <p:nvSpPr>
          <p:cNvPr id="9" name="Slide Number Placeholder 8"/>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val="133921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4A7B62-91C2-4F08-8D03-A1F9CE1341EB}" type="datetime1">
              <a:rPr lang="ro-RO" smtClean="0"/>
              <a:t>12.04.2022</a:t>
            </a:fld>
            <a:endParaRPr lang="ro-RO"/>
          </a:p>
        </p:txBody>
      </p:sp>
      <p:sp>
        <p:nvSpPr>
          <p:cNvPr id="8" name="Footer Placeholder 7"/>
          <p:cNvSpPr>
            <a:spLocks noGrp="1"/>
          </p:cNvSpPr>
          <p:nvPr>
            <p:ph type="ftr" sz="quarter" idx="11"/>
          </p:nvPr>
        </p:nvSpPr>
        <p:spPr/>
        <p:txBody>
          <a:bodyPr/>
          <a:lstStyle/>
          <a:p>
            <a:r>
              <a:rPr lang="ro-RO"/>
              <a:t>2019-1-TR01-KA201-077188</a:t>
            </a:r>
          </a:p>
        </p:txBody>
      </p:sp>
      <p:sp>
        <p:nvSpPr>
          <p:cNvPr id="9" name="Slide Number Placeholder 8"/>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val="208390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cstate="print">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1F4A1E82-422B-4A55-9133-BCA6D68F0A0C}" type="datetime1">
              <a:rPr lang="ro-RO" smtClean="0"/>
              <a:t>12.04.2022</a:t>
            </a:fld>
            <a:endParaRPr lang="ro-RO"/>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r>
              <a:rPr lang="ro-RO"/>
              <a:t>2019-1-TR01-KA201-077188</a:t>
            </a: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0A64064F-B5C3-4685-90E2-22D6964CB805}" type="slidenum">
              <a:rPr lang="ro-RO" smtClean="0"/>
              <a:pPr/>
              <a:t>‹#›</a:t>
            </a:fld>
            <a:endParaRPr lang="ro-RO"/>
          </a:p>
        </p:txBody>
      </p:sp>
    </p:spTree>
    <p:extLst>
      <p:ext uri="{BB962C8B-B14F-4D97-AF65-F5344CB8AC3E}">
        <p14:creationId xmlns:p14="http://schemas.microsoft.com/office/powerpoint/2010/main" val="200578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5EBA35-5538-4C0A-B9F4-E16012A2BD04}" type="datetime1">
              <a:rPr lang="ro-RO" smtClean="0"/>
              <a:t>12.04.2022</a:t>
            </a:fld>
            <a:endParaRPr lang="ro-RO"/>
          </a:p>
        </p:txBody>
      </p:sp>
      <p:sp>
        <p:nvSpPr>
          <p:cNvPr id="6" name="Footer Placeholder 5"/>
          <p:cNvSpPr>
            <a:spLocks noGrp="1"/>
          </p:cNvSpPr>
          <p:nvPr>
            <p:ph type="ftr" sz="quarter" idx="11"/>
          </p:nvPr>
        </p:nvSpPr>
        <p:spPr/>
        <p:txBody>
          <a:bodyPr/>
          <a:lstStyle/>
          <a:p>
            <a:r>
              <a:rPr lang="ro-RO"/>
              <a:t>2019-1-TR01-KA201-077188</a:t>
            </a:r>
          </a:p>
        </p:txBody>
      </p:sp>
      <p:sp>
        <p:nvSpPr>
          <p:cNvPr id="7" name="Slide Number Placeholder 6"/>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val="10195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7B30D4-DA29-4027-84CA-A8F41B51A17A}" type="datetime1">
              <a:rPr lang="ro-RO" smtClean="0"/>
              <a:t>12.04.2022</a:t>
            </a:fld>
            <a:endParaRPr lang="ro-RO"/>
          </a:p>
        </p:txBody>
      </p:sp>
      <p:sp>
        <p:nvSpPr>
          <p:cNvPr id="8" name="Footer Placeholder 7"/>
          <p:cNvSpPr>
            <a:spLocks noGrp="1"/>
          </p:cNvSpPr>
          <p:nvPr>
            <p:ph type="ftr" sz="quarter" idx="11"/>
          </p:nvPr>
        </p:nvSpPr>
        <p:spPr/>
        <p:txBody>
          <a:bodyPr/>
          <a:lstStyle/>
          <a:p>
            <a:r>
              <a:rPr lang="ro-RO"/>
              <a:t>2019-1-TR01-KA201-077188</a:t>
            </a:r>
          </a:p>
        </p:txBody>
      </p:sp>
      <p:sp>
        <p:nvSpPr>
          <p:cNvPr id="9" name="Slide Number Placeholder 8"/>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val="192551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0DEEA6F3-0B72-4C38-89E8-59EF81D4035B}" type="datetime1">
              <a:rPr lang="ro-RO" smtClean="0"/>
              <a:t>12.04.2022</a:t>
            </a:fld>
            <a:endParaRPr lang="ro-RO"/>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r>
              <a:rPr lang="ro-RO"/>
              <a:t>2019-1-TR01-KA201-077188</a:t>
            </a:r>
          </a:p>
        </p:txBody>
      </p:sp>
      <p:sp>
        <p:nvSpPr>
          <p:cNvPr id="5" name="Slide Number Placeholder 4"/>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val="285423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2B10F-0FB1-4DB6-8672-2866095EE546}" type="datetime1">
              <a:rPr lang="ro-RO" smtClean="0"/>
              <a:t>12.04.2022</a:t>
            </a:fld>
            <a:endParaRPr lang="ro-RO"/>
          </a:p>
        </p:txBody>
      </p:sp>
      <p:sp>
        <p:nvSpPr>
          <p:cNvPr id="3" name="Footer Placeholder 2"/>
          <p:cNvSpPr>
            <a:spLocks noGrp="1"/>
          </p:cNvSpPr>
          <p:nvPr>
            <p:ph type="ftr" sz="quarter" idx="11"/>
          </p:nvPr>
        </p:nvSpPr>
        <p:spPr/>
        <p:txBody>
          <a:bodyPr/>
          <a:lstStyle/>
          <a:p>
            <a:r>
              <a:rPr lang="ro-RO"/>
              <a:t>2019-1-TR01-KA201-077188</a:t>
            </a:r>
          </a:p>
        </p:txBody>
      </p:sp>
      <p:sp>
        <p:nvSpPr>
          <p:cNvPr id="4" name="Slide Number Placeholder 3"/>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val="225750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FDD79027-5982-4059-8250-3FB5C9D34214}" type="datetime1">
              <a:rPr lang="ro-RO" smtClean="0"/>
              <a:t>12.04.2022</a:t>
            </a:fld>
            <a:endParaRPr lang="ro-RO"/>
          </a:p>
        </p:txBody>
      </p:sp>
      <p:sp>
        <p:nvSpPr>
          <p:cNvPr id="10" name="Footer Placeholder 9"/>
          <p:cNvSpPr>
            <a:spLocks noGrp="1"/>
          </p:cNvSpPr>
          <p:nvPr>
            <p:ph type="ftr" sz="quarter" idx="11"/>
          </p:nvPr>
        </p:nvSpPr>
        <p:spPr/>
        <p:txBody>
          <a:bodyPr/>
          <a:lstStyle/>
          <a:p>
            <a:r>
              <a:rPr lang="ro-RO"/>
              <a:t>2019-1-TR01-KA201-077188</a:t>
            </a:r>
          </a:p>
        </p:txBody>
      </p:sp>
      <p:sp>
        <p:nvSpPr>
          <p:cNvPr id="11" name="Slide Number Placeholder 10"/>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val="669245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99F2C114-681F-42DB-B0B6-2AE8FF6C3EE8}" type="datetime1">
              <a:rPr lang="ro-RO" smtClean="0"/>
              <a:t>12.04.2022</a:t>
            </a:fld>
            <a:endParaRPr lang="ro-RO"/>
          </a:p>
        </p:txBody>
      </p:sp>
      <p:sp>
        <p:nvSpPr>
          <p:cNvPr id="10" name="Slide Number Placeholder 9"/>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val="161771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cstate="print">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189F0757-9490-45EE-84E4-E141B9421EC3}" type="datetime1">
              <a:rPr lang="ro-RO" smtClean="0"/>
              <a:t>12.04.2022</a:t>
            </a:fld>
            <a:endParaRPr lang="ro-RO"/>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r>
              <a:rPr lang="ro-RO"/>
              <a:t>2019-1-TR01-KA201-077188</a:t>
            </a: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0A64064F-B5C3-4685-90E2-22D6964CB805}" type="slidenum">
              <a:rPr lang="ro-RO" smtClean="0"/>
              <a:pPr/>
              <a:t>‹#›</a:t>
            </a:fld>
            <a:endParaRPr lang="ro-RO"/>
          </a:p>
        </p:txBody>
      </p:sp>
    </p:spTree>
    <p:extLst>
      <p:ext uri="{BB962C8B-B14F-4D97-AF65-F5344CB8AC3E}">
        <p14:creationId xmlns:p14="http://schemas.microsoft.com/office/powerpoint/2010/main" val="2226524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flip="none" rotWithShape="1">
            <a:gsLst>
              <a:gs pos="0">
                <a:schemeClr val="tx2"/>
              </a:gs>
              <a:gs pos="40000">
                <a:schemeClr val="tx2"/>
              </a:gs>
              <a:gs pos="100000">
                <a:srgbClr val="A8914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15516" y="220868"/>
            <a:ext cx="8712968" cy="641626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ooter Placeholder 8"/>
          <p:cNvSpPr>
            <a:spLocks noGrp="1"/>
          </p:cNvSpPr>
          <p:nvPr>
            <p:ph type="ftr" sz="quarter" idx="11"/>
          </p:nvPr>
        </p:nvSpPr>
        <p:spPr>
          <a:xfrm>
            <a:off x="3203848" y="6324068"/>
            <a:ext cx="2895600" cy="365125"/>
          </a:xfrm>
        </p:spPr>
        <p:txBody>
          <a:bodyPr/>
          <a:lstStyle/>
          <a:p>
            <a:r>
              <a:rPr lang="en-GB">
                <a:solidFill>
                  <a:schemeClr val="bg1"/>
                </a:solidFill>
                <a:latin typeface="Century Gothic" pitchFamily="34" charset="0"/>
              </a:rPr>
              <a:t>2019-1-TR01-KA201-077188</a:t>
            </a:r>
            <a:endParaRPr lang="en-GB" dirty="0">
              <a:solidFill>
                <a:schemeClr val="bg1"/>
              </a:solidFill>
              <a:latin typeface="Century Gothic" pitchFamily="34" charset="0"/>
            </a:endParaRPr>
          </a:p>
        </p:txBody>
      </p:sp>
      <p:sp>
        <p:nvSpPr>
          <p:cNvPr id="9" name="Footer Placeholder 8"/>
          <p:cNvSpPr txBox="1">
            <a:spLocks/>
          </p:cNvSpPr>
          <p:nvPr/>
        </p:nvSpPr>
        <p:spPr>
          <a:xfrm>
            <a:off x="3188568" y="6360494"/>
            <a:ext cx="2895600" cy="365125"/>
          </a:xfrm>
          <a:prstGeom prst="rect">
            <a:avLst/>
          </a:prstGeom>
        </p:spPr>
        <p:txBody>
          <a:bodyPr vert="horz" lIns="91440" tIns="45720" rIns="91440" bIns="45720" rtlCol="0" anchor="ctr"/>
          <a:lstStyle/>
          <a:p>
            <a:r>
              <a:rPr lang="en-GB" sz="1200" dirty="0">
                <a:solidFill>
                  <a:srgbClr val="BB9D39"/>
                </a:solidFill>
                <a:latin typeface="Century Gothic" pitchFamily="34" charset="0"/>
              </a:rPr>
              <a:t>Konya, 27-28 February 2020</a:t>
            </a:r>
          </a:p>
        </p:txBody>
      </p:sp>
      <p:sp useBgFill="1">
        <p:nvSpPr>
          <p:cNvPr id="19" name="Rectangle 13">
            <a:extLst>
              <a:ext uri="{FF2B5EF4-FFF2-40B4-BE49-F238E27FC236}">
                <a16:creationId xmlns:a16="http://schemas.microsoft.com/office/drawing/2014/main" id="{9818A645-2267-4F2E-9342-266D4D1DC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Titlu 1"/>
          <p:cNvSpPr txBox="1">
            <a:spLocks/>
          </p:cNvSpPr>
          <p:nvPr/>
        </p:nvSpPr>
        <p:spPr>
          <a:xfrm>
            <a:off x="3657600" y="2590800"/>
            <a:ext cx="4800600" cy="2079651"/>
          </a:xfrm>
          <a:prstGeom prst="rect">
            <a:avLst/>
          </a:prstGeom>
        </p:spPr>
        <p:txBody>
          <a:bodyP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it-IT" sz="2400" b="1" i="0" u="none" strike="noStrike" kern="1200" cap="all" spc="0" normalizeH="0" baseline="0" noProof="0" dirty="0">
                <a:ln>
                  <a:noFill/>
                </a:ln>
                <a:solidFill>
                  <a:srgbClr val="002060"/>
                </a:solidFill>
                <a:effectLst/>
                <a:uLnTx/>
                <a:uFillTx/>
                <a:latin typeface="Times New Roman" pitchFamily="18" charset="0"/>
                <a:ea typeface="+mj-ea"/>
                <a:cs typeface="Times New Roman" pitchFamily="18" charset="0"/>
              </a:rPr>
              <a:t>Autism They </a:t>
            </a:r>
            <a:r>
              <a:rPr kumimoji="0" lang="it-IT" sz="2400" b="1" i="0" u="none" strike="noStrike" kern="1200" cap="all" spc="0" normalizeH="0" baseline="0" noProof="0">
                <a:ln>
                  <a:noFill/>
                </a:ln>
                <a:solidFill>
                  <a:srgbClr val="002060"/>
                </a:solidFill>
                <a:effectLst/>
                <a:uLnTx/>
                <a:uFillTx/>
                <a:latin typeface="Times New Roman" pitchFamily="18" charset="0"/>
                <a:ea typeface="+mj-ea"/>
                <a:cs typeface="Times New Roman" pitchFamily="18" charset="0"/>
              </a:rPr>
              <a:t>are On </a:t>
            </a:r>
            <a:r>
              <a:rPr kumimoji="0" lang="it-IT" sz="2400" b="1" i="0" u="none" strike="noStrike" kern="1200" cap="all" spc="0" normalizeH="0" baseline="0" noProof="0" dirty="0">
                <a:ln>
                  <a:noFill/>
                </a:ln>
                <a:solidFill>
                  <a:srgbClr val="002060"/>
                </a:solidFill>
                <a:effectLst/>
                <a:uLnTx/>
                <a:uFillTx/>
                <a:latin typeface="Times New Roman" pitchFamily="18" charset="0"/>
                <a:ea typeface="+mj-ea"/>
                <a:cs typeface="Times New Roman" pitchFamily="18" charset="0"/>
              </a:rPr>
              <a:t>Of Us</a:t>
            </a:r>
            <a:br>
              <a:rPr kumimoji="0" lang="it-IT" sz="2400" b="1" i="0" u="none" strike="noStrike" kern="1200" cap="all" spc="0" normalizeH="0" baseline="0" noProof="0" dirty="0">
                <a:ln>
                  <a:noFill/>
                </a:ln>
                <a:solidFill>
                  <a:srgbClr val="002060"/>
                </a:solidFill>
                <a:effectLst/>
                <a:uLnTx/>
                <a:uFillTx/>
                <a:latin typeface="Times New Roman" pitchFamily="18" charset="0"/>
                <a:ea typeface="+mj-ea"/>
                <a:cs typeface="Times New Roman" pitchFamily="18" charset="0"/>
              </a:rPr>
            </a:br>
            <a:r>
              <a:rPr kumimoji="0" lang="en-US" sz="2400" b="1" i="0" u="none" strike="noStrike" kern="1200" cap="all" spc="0" normalizeH="0" baseline="0" noProof="0" dirty="0">
                <a:ln>
                  <a:noFill/>
                </a:ln>
                <a:solidFill>
                  <a:srgbClr val="002060"/>
                </a:solidFill>
                <a:effectLst/>
                <a:uLnTx/>
                <a:uFillTx/>
                <a:latin typeface="Times New Roman" pitchFamily="18" charset="0"/>
                <a:ea typeface="+mj-ea"/>
                <a:cs typeface="Times New Roman" pitchFamily="18" charset="0"/>
              </a:rPr>
              <a:t>2019-1-TR01-KA201-077188</a:t>
            </a:r>
            <a:r>
              <a:rPr kumimoji="0" lang="ro-RO" sz="2400" b="1" i="0" u="none" strike="noStrike" kern="1200" cap="all" spc="0" normalizeH="0" baseline="0" noProof="0" dirty="0">
                <a:ln>
                  <a:noFill/>
                </a:ln>
                <a:solidFill>
                  <a:srgbClr val="002060"/>
                </a:solidFill>
                <a:effectLst/>
                <a:uLnTx/>
                <a:uFillTx/>
                <a:latin typeface="Times New Roman" pitchFamily="18" charset="0"/>
                <a:ea typeface="+mj-ea"/>
                <a:cs typeface="Times New Roman" pitchFamily="18" charset="0"/>
              </a:rPr>
              <a:t> </a:t>
            </a:r>
          </a:p>
        </p:txBody>
      </p:sp>
      <p:sp>
        <p:nvSpPr>
          <p:cNvPr id="23" name="Subtitlu 2"/>
          <p:cNvSpPr txBox="1">
            <a:spLocks/>
          </p:cNvSpPr>
          <p:nvPr/>
        </p:nvSpPr>
        <p:spPr>
          <a:xfrm>
            <a:off x="4876800" y="4953000"/>
            <a:ext cx="3462528" cy="990600"/>
          </a:xfrm>
          <a:prstGeom prst="rect">
            <a:avLst/>
          </a:prstGeom>
        </p:spPr>
        <p:txBody>
          <a:bodyPr anchor="ctr">
            <a:normAutofit/>
          </a:bodyPr>
          <a:lstStyle/>
          <a:p>
            <a:pPr lvl="0" algn="r" defTabSz="914400">
              <a:buClr>
                <a:schemeClr val="accent1">
                  <a:lumMod val="75000"/>
                </a:schemeClr>
              </a:buClr>
              <a:buSzPct val="85000"/>
              <a:defRPr/>
            </a:pPr>
            <a:r>
              <a:rPr lang="ro-RO" dirty="0">
                <a:solidFill>
                  <a:srgbClr val="002060"/>
                </a:solidFill>
                <a:latin typeface="Times New Roman" pitchFamily="18" charset="0"/>
                <a:cs typeface="Times New Roman" pitchFamily="18" charset="0"/>
              </a:rPr>
              <a:t>28 martie -1 aprilie 2022</a:t>
            </a:r>
            <a:endParaRPr lang="en-US" dirty="0">
              <a:solidFill>
                <a:srgbClr val="002060"/>
              </a:solidFill>
              <a:latin typeface="Times New Roman" pitchFamily="18" charset="0"/>
              <a:cs typeface="Times New Roman" pitchFamily="18" charset="0"/>
            </a:endParaRPr>
          </a:p>
          <a:p>
            <a:pPr lvl="0" algn="r" defTabSz="914400">
              <a:buClr>
                <a:schemeClr val="accent1">
                  <a:lumMod val="75000"/>
                </a:schemeClr>
              </a:buClr>
              <a:buSzPct val="85000"/>
              <a:defRPr/>
            </a:pPr>
            <a:r>
              <a:rPr lang="ro-RO" b="1" dirty="0">
                <a:solidFill>
                  <a:srgbClr val="002060"/>
                </a:solidFill>
                <a:latin typeface="Times New Roman" pitchFamily="18" charset="0"/>
                <a:cs typeface="Times New Roman" pitchFamily="18" charset="0"/>
              </a:rPr>
              <a:t>VARȘOVIA, POLONIA</a:t>
            </a:r>
            <a:endParaRPr kumimoji="0" lang="ro-RO"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pic>
        <p:nvPicPr>
          <p:cNvPr id="24" name="Picture 8" descr="A picture containing knife&#10;&#10;Description automatically generated">
            <a:extLst>
              <a:ext uri="{FF2B5EF4-FFF2-40B4-BE49-F238E27FC236}">
                <a16:creationId xmlns:a16="http://schemas.microsoft.com/office/drawing/2014/main" id="{D2D0E8AE-BD75-47AB-B82F-EB1131FC54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252016"/>
            <a:ext cx="3735832" cy="719147"/>
          </a:xfrm>
          <a:prstGeom prst="rect">
            <a:avLst/>
          </a:prstGeom>
        </p:spPr>
      </p:pic>
      <p:pic>
        <p:nvPicPr>
          <p:cNvPr id="27" name="Picture 2" descr="Image result for erasmus plus png&quot;">
            <a:extLst>
              <a:ext uri="{FF2B5EF4-FFF2-40B4-BE49-F238E27FC236}">
                <a16:creationId xmlns:a16="http://schemas.microsoft.com/office/drawing/2014/main" id="{4EA71677-1B50-484D-B0D4-A0AF301D40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00966"/>
            <a:ext cx="1665077" cy="777036"/>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ine 27" descr="IMG_20200227_09405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51593" y="700985"/>
            <a:ext cx="2894457" cy="5659508"/>
          </a:xfrm>
          <a:prstGeom prst="rect">
            <a:avLst/>
          </a:prstGeom>
          <a:ln>
            <a:solidFill>
              <a:srgbClr val="C0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363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43200" y="405010"/>
            <a:ext cx="1539717" cy="369332"/>
          </a:xfrm>
          <a:prstGeom prst="rect">
            <a:avLst/>
          </a:prstGeom>
        </p:spPr>
        <p:txBody>
          <a:bodyPr wrap="none">
            <a:spAutoFit/>
          </a:bodyPr>
          <a:lstStyle/>
          <a:p>
            <a:r>
              <a:rPr lang="ro-RO" b="1" dirty="0">
                <a:latin typeface="Times New Roman" pitchFamily="18" charset="0"/>
                <a:cs typeface="Times New Roman" pitchFamily="18" charset="0"/>
              </a:rPr>
              <a:t>FACILITĂȚI</a:t>
            </a:r>
            <a:endParaRPr lang="en-US" dirty="0">
              <a:latin typeface="Times New Roman" pitchFamily="18" charset="0"/>
              <a:cs typeface="Times New Roman" pitchFamily="18" charset="0"/>
            </a:endParaRPr>
          </a:p>
        </p:txBody>
      </p:sp>
      <p:sp>
        <p:nvSpPr>
          <p:cNvPr id="6" name="Rectangle 5"/>
          <p:cNvSpPr/>
          <p:nvPr/>
        </p:nvSpPr>
        <p:spPr>
          <a:xfrm>
            <a:off x="685800" y="792815"/>
            <a:ext cx="7467600" cy="1754326"/>
          </a:xfrm>
          <a:prstGeom prst="rect">
            <a:avLst/>
          </a:prstGeom>
        </p:spPr>
        <p:txBody>
          <a:bodyPr wrap="square">
            <a:spAutoFit/>
          </a:bodyPr>
          <a:lstStyle/>
          <a:p>
            <a:pPr marL="285750" lvl="0" indent="-285750" algn="just">
              <a:buFont typeface="Arial" pitchFamily="34" charset="0"/>
              <a:buChar char="•"/>
            </a:pPr>
            <a:r>
              <a:rPr lang="ro-RO" dirty="0">
                <a:latin typeface="Times New Roman" pitchFamily="18" charset="0"/>
                <a:cs typeface="Times New Roman" pitchFamily="18" charset="0"/>
              </a:rPr>
              <a:t>accesibilizarea spațiilor publice: rampe de acces, semafoare cu semnale sonore, marcaje tactile pe stradă și în spațiile din interior, toalete accesibilizate. Spațiile accesibilizate se regăsesc și în mediul școlar</a:t>
            </a:r>
            <a:endParaRPr lang="en-US" dirty="0">
              <a:latin typeface="Times New Roman" pitchFamily="18" charset="0"/>
              <a:cs typeface="Times New Roman" pitchFamily="18" charset="0"/>
            </a:endParaRPr>
          </a:p>
          <a:p>
            <a:pPr marL="285750" lvl="0" indent="-285750" algn="just">
              <a:buFont typeface="Arial" pitchFamily="34" charset="0"/>
              <a:buChar char="•"/>
            </a:pPr>
            <a:r>
              <a:rPr lang="en-US" dirty="0">
                <a:latin typeface="Times New Roman" pitchFamily="18" charset="0"/>
                <a:cs typeface="Times New Roman" pitchFamily="18" charset="0"/>
              </a:rPr>
              <a:t>m</a:t>
            </a:r>
            <a:r>
              <a:rPr lang="ro-RO" dirty="0">
                <a:latin typeface="Times New Roman" pitchFamily="18" charset="0"/>
                <a:cs typeface="Times New Roman" pitchFamily="18" charset="0"/>
              </a:rPr>
              <a:t>asa caldă asigurată  gratuit pentru el</a:t>
            </a:r>
            <a:r>
              <a:rPr lang="en-US" dirty="0">
                <a:latin typeface="Times New Roman" pitchFamily="18" charset="0"/>
                <a:cs typeface="Times New Roman" pitchFamily="18" charset="0"/>
              </a:rPr>
              <a:t>e</a:t>
            </a:r>
            <a:r>
              <a:rPr lang="ro-RO" dirty="0">
                <a:latin typeface="Times New Roman" pitchFamily="18" charset="0"/>
                <a:cs typeface="Times New Roman" pitchFamily="18" charset="0"/>
              </a:rPr>
              <a:t>vii cu CES și din medii sociale dezavantajate</a:t>
            </a:r>
            <a:endParaRPr lang="en-US" dirty="0">
              <a:latin typeface="Times New Roman" pitchFamily="18" charset="0"/>
              <a:cs typeface="Times New Roman" pitchFamily="18" charset="0"/>
            </a:endParaRPr>
          </a:p>
          <a:p>
            <a:pPr marL="285750" lvl="0" indent="-285750" algn="just">
              <a:buFont typeface="Arial" pitchFamily="34" charset="0"/>
              <a:buChar char="•"/>
            </a:pPr>
            <a:r>
              <a:rPr lang="en-US" dirty="0">
                <a:latin typeface="Times New Roman" pitchFamily="18" charset="0"/>
                <a:cs typeface="Times New Roman" pitchFamily="18" charset="0"/>
              </a:rPr>
              <a:t>t</a:t>
            </a:r>
            <a:r>
              <a:rPr lang="ro-RO" dirty="0">
                <a:latin typeface="Times New Roman" pitchFamily="18" charset="0"/>
                <a:cs typeface="Times New Roman" pitchFamily="18" charset="0"/>
              </a:rPr>
              <a:t>ransport public gratuit</a:t>
            </a:r>
            <a:endParaRPr lang="en-US" dirty="0">
              <a:latin typeface="Times New Roman" pitchFamily="18" charset="0"/>
              <a:cs typeface="Times New Roman" pitchFamily="18" charset="0"/>
            </a:endParaRPr>
          </a:p>
        </p:txBody>
      </p:sp>
      <p:pic>
        <p:nvPicPr>
          <p:cNvPr id="8194" name="Picture 2" descr="C:\Users\Gabi_Raus\Desktop\WhatsApp Image 2022-04-07 at 14.53.28.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47278" y="2695851"/>
            <a:ext cx="1729672" cy="18276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8196" name="Picture 4" descr="C:\Users\Gabi_Raus\Desktop\WhatsApp Image 2022-04-07 at 15.00.14.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5999" y="4444479"/>
            <a:ext cx="1600803" cy="21330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86803" y="2851786"/>
            <a:ext cx="4940463" cy="2640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descr="C:\Users\Gabi_Raus\Desktop\WhatsApp Image 2022-04-07 at 15.31.40.jpe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498" y="4495800"/>
            <a:ext cx="1759600" cy="208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557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1"/>
          <p:cNvSpPr txBox="1">
            <a:spLocks/>
          </p:cNvSpPr>
          <p:nvPr/>
        </p:nvSpPr>
        <p:spPr>
          <a:xfrm>
            <a:off x="457200" y="533400"/>
            <a:ext cx="3429000" cy="685800"/>
          </a:xfrm>
          <a:prstGeom prst="rect">
            <a:avLst/>
          </a:prstGeom>
        </p:spPr>
        <p:txBody>
          <a:bodyPr>
            <a:noAutofit/>
          </a:bodyPr>
          <a:lstStyle/>
          <a:p>
            <a:pPr marL="182880" marR="0" lvl="0" indent="-18288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Char char="§"/>
              <a:tabLst/>
              <a:defRPr/>
            </a:pPr>
            <a:endParaRPr kumimoji="0" lang="en-US" b="0" i="0" u="none" strike="noStrike" kern="1200" cap="none" spc="0" normalizeH="0" baseline="0" noProof="0" dirty="0">
              <a:ln>
                <a:noFill/>
              </a:ln>
              <a:solidFill>
                <a:schemeClr val="tx1"/>
              </a:solidFill>
              <a:effectLst/>
              <a:uLnTx/>
              <a:uFillTx/>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None/>
              <a:tabLst/>
              <a:defRPr/>
            </a:pPr>
            <a:r>
              <a:rPr lang="en-US" b="1" dirty="0">
                <a:latin typeface="Times New Roman" pitchFamily="18" charset="0"/>
                <a:ea typeface="Calibri" pitchFamily="34" charset="0"/>
                <a:cs typeface="Times New Roman" pitchFamily="18" charset="0"/>
              </a:rPr>
              <a:t>CEREMONI</a:t>
            </a:r>
            <a:r>
              <a:rPr lang="ro-RO" b="1" dirty="0">
                <a:latin typeface="Times New Roman" pitchFamily="18" charset="0"/>
                <a:ea typeface="Calibri" pitchFamily="34" charset="0"/>
                <a:cs typeface="Times New Roman" pitchFamily="18" charset="0"/>
              </a:rPr>
              <a:t>A</a:t>
            </a:r>
            <a:r>
              <a:rPr lang="en-US" b="1" dirty="0">
                <a:latin typeface="Times New Roman" pitchFamily="18" charset="0"/>
                <a:ea typeface="Calibri" pitchFamily="34" charset="0"/>
                <a:cs typeface="Times New Roman" pitchFamily="18" charset="0"/>
              </a:rPr>
              <a:t> DE ABSOLVIRE</a:t>
            </a:r>
          </a:p>
          <a:p>
            <a:pPr marL="0" marR="0" lvl="0" indent="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None/>
              <a:tabLst/>
              <a:defRPr/>
            </a:pPr>
            <a:endParaRPr lang="en-US" dirty="0">
              <a:latin typeface="Times New Roman" pitchFamily="18" charset="0"/>
              <a:ea typeface="Calibri" pitchFamily="34" charset="0"/>
              <a:cs typeface="Times New Roman" pitchFamily="18" charset="0"/>
            </a:endParaRP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88921" y="261291"/>
            <a:ext cx="4493079" cy="2351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2895600"/>
            <a:ext cx="3886200" cy="3379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C:\Users\Gabi_Raus\Desktop\WhatsApp Image 2022-04-07 at 14.42.34.jpe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43000" y="1905000"/>
            <a:ext cx="2505159" cy="40000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612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1"/>
          <p:cNvSpPr txBox="1">
            <a:spLocks/>
          </p:cNvSpPr>
          <p:nvPr/>
        </p:nvSpPr>
        <p:spPr>
          <a:xfrm>
            <a:off x="609600" y="228600"/>
            <a:ext cx="3276600" cy="685800"/>
          </a:xfrm>
          <a:prstGeom prst="rect">
            <a:avLst/>
          </a:prstGeom>
        </p:spPr>
        <p:txBody>
          <a:bodyPr>
            <a:noAutofit/>
          </a:bodyPr>
          <a:lstStyle/>
          <a:p>
            <a:pPr marL="182880" marR="0" lvl="0" indent="-18288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Char char="§"/>
              <a:tabLst/>
              <a:defRPr/>
            </a:pPr>
            <a:endParaRPr kumimoji="0" lang="en-US" b="0" i="0" u="none" strike="noStrike" kern="1200" cap="none" spc="0" normalizeH="0" baseline="0" noProof="0" dirty="0">
              <a:ln>
                <a:noFill/>
              </a:ln>
              <a:solidFill>
                <a:schemeClr val="tx1"/>
              </a:solidFill>
              <a:effectLst/>
              <a:uLnTx/>
              <a:uFillTx/>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None/>
              <a:tabLst/>
              <a:defRPr/>
            </a:pPr>
            <a:r>
              <a:rPr lang="en-US" b="1" dirty="0">
                <a:latin typeface="Times New Roman" pitchFamily="18" charset="0"/>
                <a:ea typeface="Calibri" pitchFamily="34" charset="0"/>
                <a:cs typeface="Times New Roman" pitchFamily="18" charset="0"/>
              </a:rPr>
              <a:t>ASPECTE CULTURALE</a:t>
            </a:r>
          </a:p>
          <a:p>
            <a:pPr marL="0" marR="0" lvl="0" indent="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None/>
              <a:tabLst/>
              <a:defRPr/>
            </a:pPr>
            <a:endParaRPr lang="en-US" dirty="0">
              <a:latin typeface="Times New Roman" pitchFamily="18" charset="0"/>
              <a:ea typeface="Calibri" pitchFamily="34" charset="0"/>
              <a:cs typeface="Times New Roman" pitchFamily="18" charset="0"/>
            </a:endParaRPr>
          </a:p>
        </p:txBody>
      </p:sp>
      <p:pic>
        <p:nvPicPr>
          <p:cNvPr id="12294" name="Picture 6" descr="C:\Users\Gabi_Raus\Desktop\WhatsApp Image 2022-04-07 at 14.49.07.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625"/>
          <a:stretch/>
        </p:blipFill>
        <p:spPr bwMode="auto">
          <a:xfrm>
            <a:off x="5988780" y="798867"/>
            <a:ext cx="2285407" cy="35910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2295" name="Picture 7" descr="C:\Users\Gabi_Raus\Desktop\WhatsApp Image 2022-04-07 at 14.48.50.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97" t="13583"/>
          <a:stretch/>
        </p:blipFill>
        <p:spPr bwMode="auto">
          <a:xfrm>
            <a:off x="670165" y="962531"/>
            <a:ext cx="2911235" cy="3516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2296" name="Picture 8" descr="C:\Users\Gabi_Raus\Desktop\WhatsApp Image 2022-04-07 at 14.48.26.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0190" y="76200"/>
            <a:ext cx="2209800" cy="4313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2297"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29668" y="4648200"/>
            <a:ext cx="2048133" cy="2733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635" y="4473575"/>
            <a:ext cx="4648200"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758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1"/>
          <p:cNvSpPr txBox="1">
            <a:spLocks/>
          </p:cNvSpPr>
          <p:nvPr/>
        </p:nvSpPr>
        <p:spPr>
          <a:xfrm>
            <a:off x="513844" y="533400"/>
            <a:ext cx="3276600" cy="609600"/>
          </a:xfrm>
          <a:prstGeom prst="rect">
            <a:avLst/>
          </a:prstGeom>
        </p:spPr>
        <p:txBody>
          <a:bodyPr>
            <a:noAutofit/>
          </a:bodyPr>
          <a:lstStyle/>
          <a:p>
            <a:pPr marL="182880" marR="0" lvl="0" indent="-18288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Char char="§"/>
              <a:tabLst/>
              <a:defRPr/>
            </a:pPr>
            <a:endParaRPr kumimoji="0" lang="en-US" b="0" i="0" u="none" strike="noStrike" kern="1200" cap="none" spc="0" normalizeH="0" baseline="0" noProof="0" dirty="0">
              <a:ln>
                <a:noFill/>
              </a:ln>
              <a:solidFill>
                <a:schemeClr val="tx1"/>
              </a:solidFill>
              <a:effectLst/>
              <a:uLnTx/>
              <a:uFillTx/>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None/>
              <a:tabLst/>
              <a:defRPr/>
            </a:pPr>
            <a:r>
              <a:rPr lang="en-US" b="1" dirty="0">
                <a:latin typeface="Times New Roman" pitchFamily="18" charset="0"/>
                <a:ea typeface="Calibri" pitchFamily="34" charset="0"/>
                <a:cs typeface="Times New Roman" pitchFamily="18" charset="0"/>
              </a:rPr>
              <a:t>ASPECTE CULTURALE</a:t>
            </a:r>
          </a:p>
          <a:p>
            <a:pPr marL="0" marR="0" lvl="0" indent="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None/>
              <a:tabLst/>
              <a:defRPr/>
            </a:pPr>
            <a:endParaRPr lang="en-US" dirty="0">
              <a:latin typeface="Times New Roman" pitchFamily="18" charset="0"/>
              <a:ea typeface="Calibri" pitchFamily="34" charset="0"/>
              <a:cs typeface="Times New Roman" pitchFamily="18" charset="0"/>
            </a:endParaRPr>
          </a:p>
        </p:txBody>
      </p:sp>
      <p:pic>
        <p:nvPicPr>
          <p:cNvPr id="11266" name="Picture 2" descr="C:\Users\Gabi_Raus\Desktop\WhatsApp Image 2022-04-07 at 14.47.10.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67100" y="2286000"/>
            <a:ext cx="2287427"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1267" name="Picture 3" descr="C:\Users\Gabi_Raus\Desktop\WhatsApp Image 2022-04-07 at 14.49.26.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2626" y="342899"/>
            <a:ext cx="2743200" cy="2362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1268" name="Picture 4" descr="C:\Users\Gabi_Raus\Desktop\WhatsApp Image 2022-04-07 at 14.49.41.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04271" y="2819400"/>
            <a:ext cx="2631555" cy="35065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1269" name="Picture 5" descr="C:\Users\Gabi_Raus\Desktop\WhatsApp Image 2022-04-07 at 14.46.47.jpe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1" y="1617395"/>
            <a:ext cx="2971800" cy="4647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883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32380"/>
            <a:ext cx="8839200" cy="6556813"/>
          </a:xfrm>
          <a:prstGeom prst="rect">
            <a:avLst/>
          </a:prstGeom>
          <a:gradFill flip="none" rotWithShape="1">
            <a:gsLst>
              <a:gs pos="0">
                <a:schemeClr val="tx2"/>
              </a:gs>
              <a:gs pos="40000">
                <a:schemeClr val="tx2"/>
              </a:gs>
              <a:gs pos="100000">
                <a:srgbClr val="A8914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ooter Placeholder 8"/>
          <p:cNvSpPr>
            <a:spLocks noGrp="1"/>
          </p:cNvSpPr>
          <p:nvPr>
            <p:ph type="ftr" sz="quarter" idx="11"/>
          </p:nvPr>
        </p:nvSpPr>
        <p:spPr>
          <a:xfrm>
            <a:off x="3203848" y="6324068"/>
            <a:ext cx="2895600" cy="365125"/>
          </a:xfrm>
        </p:spPr>
        <p:txBody>
          <a:bodyPr/>
          <a:lstStyle/>
          <a:p>
            <a:r>
              <a:rPr lang="en-GB">
                <a:solidFill>
                  <a:schemeClr val="bg1"/>
                </a:solidFill>
                <a:latin typeface="Century Gothic" pitchFamily="34" charset="0"/>
              </a:rPr>
              <a:t>2019-1-TR01-KA201-077188</a:t>
            </a:r>
            <a:endParaRPr lang="en-GB" dirty="0">
              <a:solidFill>
                <a:schemeClr val="bg1"/>
              </a:solidFill>
              <a:latin typeface="Century Gothic" pitchFamily="34" charset="0"/>
            </a:endParaRPr>
          </a:p>
        </p:txBody>
      </p:sp>
      <p:sp>
        <p:nvSpPr>
          <p:cNvPr id="9" name="Footer Placeholder 8"/>
          <p:cNvSpPr txBox="1">
            <a:spLocks/>
          </p:cNvSpPr>
          <p:nvPr/>
        </p:nvSpPr>
        <p:spPr>
          <a:xfrm>
            <a:off x="3188568" y="6360494"/>
            <a:ext cx="2895600" cy="365125"/>
          </a:xfrm>
          <a:prstGeom prst="rect">
            <a:avLst/>
          </a:prstGeom>
        </p:spPr>
        <p:txBody>
          <a:bodyPr vert="horz" lIns="91440" tIns="45720" rIns="91440" bIns="45720" rtlCol="0" anchor="ctr"/>
          <a:lstStyle/>
          <a:p>
            <a:r>
              <a:rPr lang="en-GB" sz="1200" dirty="0">
                <a:solidFill>
                  <a:srgbClr val="BB9D39"/>
                </a:solidFill>
                <a:latin typeface="Century Gothic" pitchFamily="34" charset="0"/>
              </a:rPr>
              <a:t>Konya, 27-28 February 2020</a:t>
            </a:r>
          </a:p>
        </p:txBody>
      </p:sp>
      <p:grpSp>
        <p:nvGrpSpPr>
          <p:cNvPr id="2" name="Group 11"/>
          <p:cNvGrpSpPr/>
          <p:nvPr/>
        </p:nvGrpSpPr>
        <p:grpSpPr>
          <a:xfrm>
            <a:off x="3276600" y="381000"/>
            <a:ext cx="3733800" cy="304800"/>
            <a:chOff x="2746660" y="374275"/>
            <a:chExt cx="4129164" cy="462437"/>
          </a:xfrm>
        </p:grpSpPr>
        <p:pic>
          <p:nvPicPr>
            <p:cNvPr id="16" name="Picture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6660" y="374275"/>
              <a:ext cx="362292" cy="462437"/>
            </a:xfrm>
            <a:prstGeom prst="rect">
              <a:avLst/>
            </a:prstGeom>
          </p:spPr>
        </p:pic>
        <p:sp>
          <p:nvSpPr>
            <p:cNvPr id="17" name="TextBox 16"/>
            <p:cNvSpPr txBox="1"/>
            <p:nvPr/>
          </p:nvSpPr>
          <p:spPr>
            <a:xfrm>
              <a:off x="3141040" y="378023"/>
              <a:ext cx="3734784" cy="307777"/>
            </a:xfrm>
            <a:prstGeom prst="rect">
              <a:avLst/>
            </a:prstGeom>
            <a:noFill/>
          </p:spPr>
          <p:txBody>
            <a:bodyPr wrap="square" rtlCol="0">
              <a:spAutoFit/>
            </a:bodyPr>
            <a:lstStyle/>
            <a:p>
              <a:r>
                <a:rPr lang="en-GB" sz="1400" dirty="0" err="1">
                  <a:solidFill>
                    <a:schemeClr val="tx2"/>
                  </a:solidFill>
                  <a:latin typeface="Century Gothic" panose="020B0502020202020204" pitchFamily="34" charset="0"/>
                </a:rPr>
                <a:t>Inspectoratul</a:t>
              </a:r>
              <a:r>
                <a:rPr lang="en-GB" sz="1400" dirty="0">
                  <a:solidFill>
                    <a:schemeClr val="tx2"/>
                  </a:solidFill>
                  <a:latin typeface="Century Gothic" panose="020B0502020202020204" pitchFamily="34" charset="0"/>
                </a:rPr>
                <a:t> </a:t>
              </a:r>
              <a:r>
                <a:rPr lang="en-GB" sz="1400" dirty="0" err="1">
                  <a:solidFill>
                    <a:schemeClr val="tx2"/>
                  </a:solidFill>
                  <a:latin typeface="Century Gothic" panose="020B0502020202020204" pitchFamily="34" charset="0"/>
                </a:rPr>
                <a:t>Şcolar</a:t>
              </a:r>
              <a:r>
                <a:rPr lang="en-GB" sz="1400" dirty="0">
                  <a:solidFill>
                    <a:schemeClr val="tx2"/>
                  </a:solidFill>
                  <a:latin typeface="Century Gothic" panose="020B0502020202020204" pitchFamily="34" charset="0"/>
                </a:rPr>
                <a:t> </a:t>
              </a:r>
              <a:r>
                <a:rPr lang="en-GB" sz="1400" dirty="0" err="1">
                  <a:solidFill>
                    <a:schemeClr val="tx2"/>
                  </a:solidFill>
                  <a:latin typeface="Century Gothic" panose="020B0502020202020204" pitchFamily="34" charset="0"/>
                </a:rPr>
                <a:t>Judeţean</a:t>
              </a:r>
              <a:r>
                <a:rPr lang="en-GB" sz="1400" dirty="0">
                  <a:solidFill>
                    <a:schemeClr val="tx2"/>
                  </a:solidFill>
                  <a:latin typeface="Century Gothic" panose="020B0502020202020204" pitchFamily="34" charset="0"/>
                </a:rPr>
                <a:t> </a:t>
              </a:r>
              <a:r>
                <a:rPr lang="en-GB" sz="1400" dirty="0" err="1">
                  <a:solidFill>
                    <a:schemeClr val="tx2"/>
                  </a:solidFill>
                  <a:latin typeface="Century Gothic" panose="020B0502020202020204" pitchFamily="34" charset="0"/>
                </a:rPr>
                <a:t>Iaşi</a:t>
              </a:r>
              <a:endParaRPr lang="en-GB" sz="1400" dirty="0">
                <a:solidFill>
                  <a:schemeClr val="tx2"/>
                </a:solidFill>
                <a:latin typeface="Century Gothic" panose="020B0502020202020204" pitchFamily="34" charset="0"/>
              </a:endParaRPr>
            </a:p>
          </p:txBody>
        </p:sp>
      </p:grpSp>
      <p:sp>
        <p:nvSpPr>
          <p:cNvPr id="13" name="Freeform: Shape 7">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63" y="2005"/>
            <a:ext cx="8181474"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4" name="Dreptunghi 13"/>
          <p:cNvSpPr/>
          <p:nvPr/>
        </p:nvSpPr>
        <p:spPr>
          <a:xfrm>
            <a:off x="1600200" y="4648200"/>
            <a:ext cx="5943600" cy="2739211"/>
          </a:xfrm>
          <a:prstGeom prst="rect">
            <a:avLst/>
          </a:prstGeom>
        </p:spPr>
        <p:txBody>
          <a:bodyPr wrap="square">
            <a:spAutoFit/>
          </a:bodyPr>
          <a:lstStyle/>
          <a:p>
            <a:pPr>
              <a:spcAft>
                <a:spcPts val="600"/>
              </a:spcAft>
            </a:pPr>
            <a:r>
              <a:rPr lang="ro-RO" sz="2400" b="1" dirty="0">
                <a:solidFill>
                  <a:srgbClr val="002060"/>
                </a:solidFill>
                <a:latin typeface="Times New Roman" pitchFamily="18" charset="0"/>
                <a:cs typeface="Times New Roman" pitchFamily="18" charset="0"/>
              </a:rPr>
              <a:t>Participare Varșovia, Polonia</a:t>
            </a:r>
          </a:p>
          <a:p>
            <a:pPr lvl="1">
              <a:spcAft>
                <a:spcPts val="600"/>
              </a:spcAft>
              <a:buFont typeface="Arial" pitchFamily="34" charset="0"/>
              <a:buChar char="•"/>
            </a:pPr>
            <a:r>
              <a:rPr lang="ro-RO" sz="2000" dirty="0">
                <a:solidFill>
                  <a:srgbClr val="002060"/>
                </a:solidFill>
                <a:latin typeface="Times New Roman" pitchFamily="18" charset="0"/>
                <a:cs typeface="Times New Roman" pitchFamily="18" charset="0"/>
              </a:rPr>
              <a:t> Gabriela </a:t>
            </a:r>
            <a:r>
              <a:rPr lang="en-US" sz="2000" dirty="0">
                <a:solidFill>
                  <a:srgbClr val="002060"/>
                </a:solidFill>
                <a:latin typeface="Times New Roman" pitchFamily="18" charset="0"/>
                <a:cs typeface="Times New Roman" pitchFamily="18" charset="0"/>
              </a:rPr>
              <a:t>RAUS </a:t>
            </a:r>
            <a:r>
              <a:rPr lang="ro-RO" sz="2000" dirty="0">
                <a:solidFill>
                  <a:srgbClr val="002060"/>
                </a:solidFill>
                <a:latin typeface="Times New Roman" pitchFamily="18" charset="0"/>
                <a:cs typeface="Times New Roman" pitchFamily="18" charset="0"/>
              </a:rPr>
              <a:t>- inspector pentru învățământ special, Inspectoratul Școlar Județean Iași</a:t>
            </a:r>
            <a:endParaRPr lang="en-US" sz="2000" dirty="0">
              <a:solidFill>
                <a:srgbClr val="002060"/>
              </a:solidFill>
              <a:latin typeface="Times New Roman" pitchFamily="18" charset="0"/>
              <a:cs typeface="Times New Roman" pitchFamily="18" charset="0"/>
            </a:endParaRPr>
          </a:p>
          <a:p>
            <a:pPr lvl="1">
              <a:spcAft>
                <a:spcPts val="600"/>
              </a:spcAft>
              <a:buFont typeface="Arial" pitchFamily="34" charset="0"/>
              <a:buChar char="•"/>
            </a:pPr>
            <a:r>
              <a:rPr lang="ro-RO"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Denisia</a:t>
            </a:r>
            <a:r>
              <a:rPr lang="en-US" sz="2000" dirty="0">
                <a:solidFill>
                  <a:srgbClr val="002060"/>
                </a:solidFill>
                <a:latin typeface="Times New Roman" pitchFamily="18" charset="0"/>
                <a:cs typeface="Times New Roman" pitchFamily="18" charset="0"/>
              </a:rPr>
              <a:t> Elena MĂNOIU </a:t>
            </a:r>
            <a:r>
              <a:rPr lang="ro-RO" sz="2000" dirty="0">
                <a:solidFill>
                  <a:srgbClr val="002060"/>
                </a:solidFill>
                <a:latin typeface="Times New Roman" pitchFamily="18" charset="0"/>
                <a:cs typeface="Times New Roman" pitchFamily="18" charset="0"/>
              </a:rPr>
              <a:t>-</a:t>
            </a:r>
            <a:r>
              <a:rPr lang="en-US" sz="2000" dirty="0">
                <a:solidFill>
                  <a:srgbClr val="002060"/>
                </a:solidFill>
                <a:latin typeface="Times New Roman" pitchFamily="18" charset="0"/>
                <a:cs typeface="Times New Roman" pitchFamily="18" charset="0"/>
              </a:rPr>
              <a:t> </a:t>
            </a:r>
            <a:r>
              <a:rPr lang="ro-RO" sz="2000" dirty="0">
                <a:solidFill>
                  <a:srgbClr val="002060"/>
                </a:solidFill>
                <a:latin typeface="Times New Roman" pitchFamily="18" charset="0"/>
                <a:cs typeface="Times New Roman" pitchFamily="18" charset="0"/>
              </a:rPr>
              <a:t>inspector pentru </a:t>
            </a:r>
            <a:r>
              <a:rPr lang="en-US" sz="2000" dirty="0" err="1">
                <a:solidFill>
                  <a:srgbClr val="002060"/>
                </a:solidFill>
                <a:latin typeface="Times New Roman" pitchFamily="18" charset="0"/>
                <a:cs typeface="Times New Roman" pitchFamily="18" charset="0"/>
              </a:rPr>
              <a:t>religie</a:t>
            </a:r>
            <a:r>
              <a:rPr lang="ro-RO" sz="2000" dirty="0">
                <a:solidFill>
                  <a:srgbClr val="002060"/>
                </a:solidFill>
                <a:latin typeface="Times New Roman" pitchFamily="18" charset="0"/>
                <a:cs typeface="Times New Roman" pitchFamily="18" charset="0"/>
              </a:rPr>
              <a:t>, Inspectoratul Școlar Județean Iași</a:t>
            </a:r>
            <a:endParaRPr lang="en-US" sz="2000" dirty="0">
              <a:solidFill>
                <a:srgbClr val="002060"/>
              </a:solidFill>
              <a:latin typeface="Times New Roman" pitchFamily="18" charset="0"/>
              <a:cs typeface="Times New Roman" pitchFamily="18" charset="0"/>
            </a:endParaRPr>
          </a:p>
          <a:p>
            <a:pPr lvl="1">
              <a:spcAft>
                <a:spcPts val="600"/>
              </a:spcAft>
              <a:buFont typeface="Arial" pitchFamily="34" charset="0"/>
              <a:buChar char="•"/>
            </a:pPr>
            <a:endParaRPr lang="ro-RO" sz="2400" u="sng" dirty="0">
              <a:solidFill>
                <a:srgbClr val="002060"/>
              </a:solidFill>
              <a:latin typeface="Times New Roman" pitchFamily="18" charset="0"/>
              <a:cs typeface="Times New Roman" pitchFamily="18" charset="0"/>
            </a:endParaRPr>
          </a:p>
          <a:p>
            <a:pPr>
              <a:spcAft>
                <a:spcPts val="600"/>
              </a:spcAft>
            </a:pPr>
            <a:endParaRPr lang="ro-RO" sz="2400" u="sng" dirty="0">
              <a:solidFill>
                <a:srgbClr val="002060"/>
              </a:solidFill>
              <a:latin typeface="Calibri" pitchFamily="34" charset="0"/>
              <a:cs typeface="Calibri" pitchFamily="34" charset="0"/>
            </a:endParaRPr>
          </a:p>
        </p:txBody>
      </p:sp>
      <p:pic>
        <p:nvPicPr>
          <p:cNvPr id="5123"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752725" y="323681"/>
            <a:ext cx="3638550" cy="432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63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flip="none" rotWithShape="1">
            <a:gsLst>
              <a:gs pos="0">
                <a:schemeClr val="tx2"/>
              </a:gs>
              <a:gs pos="40000">
                <a:schemeClr val="tx2"/>
              </a:gs>
              <a:gs pos="100000">
                <a:srgbClr val="A8914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22112" y="176671"/>
            <a:ext cx="8712968" cy="641626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ooter Placeholder 8"/>
          <p:cNvSpPr>
            <a:spLocks noGrp="1"/>
          </p:cNvSpPr>
          <p:nvPr>
            <p:ph type="ftr" sz="quarter" idx="11"/>
          </p:nvPr>
        </p:nvSpPr>
        <p:spPr>
          <a:xfrm>
            <a:off x="3203848" y="6324068"/>
            <a:ext cx="2895600" cy="365125"/>
          </a:xfrm>
        </p:spPr>
        <p:txBody>
          <a:bodyPr/>
          <a:lstStyle/>
          <a:p>
            <a:r>
              <a:rPr lang="en-GB">
                <a:solidFill>
                  <a:schemeClr val="bg1"/>
                </a:solidFill>
                <a:latin typeface="Century Gothic" pitchFamily="34" charset="0"/>
              </a:rPr>
              <a:t>2019-1-TR01-KA201-077188</a:t>
            </a:r>
            <a:endParaRPr lang="en-GB" dirty="0">
              <a:solidFill>
                <a:schemeClr val="bg1"/>
              </a:solidFill>
              <a:latin typeface="Century Gothic" pitchFamily="34" charset="0"/>
            </a:endParaRPr>
          </a:p>
        </p:txBody>
      </p:sp>
      <p:pic>
        <p:nvPicPr>
          <p:cNvPr id="8" name="Picture 2" descr="Image result for erasmus plus png&quot;">
            <a:extLst>
              <a:ext uri="{FF2B5EF4-FFF2-40B4-BE49-F238E27FC236}">
                <a16:creationId xmlns:a16="http://schemas.microsoft.com/office/drawing/2014/main" id="{9F5D10EC-CF52-44A2-BF11-9C65ADCCAD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 y="1404273"/>
            <a:ext cx="2527432" cy="11794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A picture containing knife&#10;&#10;Description automatically generated">
            <a:extLst>
              <a:ext uri="{FF2B5EF4-FFF2-40B4-BE49-F238E27FC236}">
                <a16:creationId xmlns:a16="http://schemas.microsoft.com/office/drawing/2014/main" id="{7DFDD70F-99A4-4803-81BD-4030693606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 y="4537798"/>
            <a:ext cx="2527432" cy="486530"/>
          </a:xfrm>
          <a:prstGeom prst="rect">
            <a:avLst/>
          </a:prstGeom>
        </p:spPr>
      </p:pic>
      <p:sp>
        <p:nvSpPr>
          <p:cNvPr id="11" name="Substituent conținut 1"/>
          <p:cNvSpPr txBox="1">
            <a:spLocks/>
          </p:cNvSpPr>
          <p:nvPr/>
        </p:nvSpPr>
        <p:spPr>
          <a:xfrm>
            <a:off x="3429000" y="838200"/>
            <a:ext cx="5047278" cy="4724400"/>
          </a:xfrm>
          <a:prstGeom prst="rect">
            <a:avLst/>
          </a:prstGeom>
        </p:spPr>
        <p:txBody>
          <a:bodyPr>
            <a:noAutofit/>
          </a:bodyPr>
          <a:lstStyle/>
          <a:p>
            <a:pPr marL="182880" marR="0" lvl="0" indent="-182880" algn="l" defTabSz="914400" rtl="0" eaLnBrk="1" fontAlgn="auto" latinLnBrk="0" hangingPunct="1">
              <a:lnSpc>
                <a:spcPct val="150000"/>
              </a:lnSpc>
              <a:spcBef>
                <a:spcPts val="1200"/>
              </a:spcBef>
              <a:spcAft>
                <a:spcPts val="0"/>
              </a:spcAft>
              <a:buClr>
                <a:schemeClr val="accent1">
                  <a:lumMod val="75000"/>
                </a:schemeClr>
              </a:buClr>
              <a:buSzPct val="85000"/>
              <a:buFont typeface="Wingdings" pitchFamily="2" charset="2"/>
              <a:buNone/>
              <a:tabLst/>
              <a:defRPr/>
            </a:pPr>
            <a:r>
              <a:rPr kumimoji="0" lang="ro-RO" b="1"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Scopul proiectului</a:t>
            </a:r>
            <a:endParaRPr kumimoji="0" lang="en-US" b="1"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a:p>
            <a:pPr marL="285750" indent="-285750" algn="just">
              <a:buFont typeface="Arial" pitchFamily="34" charset="0"/>
              <a:buChar char="•"/>
            </a:pPr>
            <a:r>
              <a:rPr lang="ro-RO" dirty="0">
                <a:latin typeface="Times New Roman" pitchFamily="18" charset="0"/>
                <a:cs typeface="Times New Roman" pitchFamily="18" charset="0"/>
              </a:rPr>
              <a:t>să îmbunătățească abilitățile de viață ale copiilor diagnosticați cu tulburări din spectrul autist pentru a facilita adaptarea lor la viața socială, pentru a-i ajuta pe elevii diagnosticați cu această tulburare, precum și familiile acestora să își cunoască drepturile. </a:t>
            </a:r>
            <a:endParaRPr lang="en-US" dirty="0">
              <a:latin typeface="Times New Roman" pitchFamily="18" charset="0"/>
              <a:cs typeface="Times New Roman" pitchFamily="18" charset="0"/>
            </a:endParaRPr>
          </a:p>
          <a:p>
            <a:pPr marL="285750" indent="-285750" algn="just">
              <a:buFont typeface="Arial" pitchFamily="34" charset="0"/>
              <a:buChar char="•"/>
            </a:pPr>
            <a:r>
              <a:rPr lang="en-US" dirty="0" err="1">
                <a:latin typeface="Times New Roman" pitchFamily="18" charset="0"/>
                <a:cs typeface="Times New Roman" pitchFamily="18" charset="0"/>
              </a:rPr>
              <a:t>să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faciliteze</a:t>
            </a:r>
            <a:r>
              <a:rPr lang="en-US" dirty="0">
                <a:latin typeface="Times New Roman" pitchFamily="18" charset="0"/>
                <a:cs typeface="Times New Roman" pitchFamily="18" charset="0"/>
              </a:rPr>
              <a:t> </a:t>
            </a:r>
            <a:r>
              <a:rPr lang="ro-RO" dirty="0">
                <a:latin typeface="Times New Roman" pitchFamily="18" charset="0"/>
                <a:cs typeface="Times New Roman" pitchFamily="18" charset="0"/>
              </a:rPr>
              <a:t>incluziunea școlară și socială a acestor elevi prin valorificarea capacităților personale. </a:t>
            </a:r>
            <a:endParaRPr lang="en-US" dirty="0">
              <a:latin typeface="Times New Roman" pitchFamily="18" charset="0"/>
              <a:cs typeface="Times New Roman" pitchFamily="18" charset="0"/>
            </a:endParaRPr>
          </a:p>
          <a:p>
            <a:pPr marL="285750" indent="-285750" algn="just">
              <a:buFont typeface="Arial" pitchFamily="34" charset="0"/>
              <a:buChar char="•"/>
            </a:pPr>
            <a:r>
              <a:rPr lang="ro-RO" dirty="0">
                <a:latin typeface="Times New Roman" pitchFamily="18" charset="0"/>
                <a:cs typeface="Times New Roman" pitchFamily="18" charset="0"/>
              </a:rPr>
              <a:t>conștientizarea rolului școlii și al familiei în viața copiilor diagnosticați cu tulburări din spectrul autist prin îmbunătățirea cunoștințelor și competențelor familiilor din care provin, dar și ale profesorilor care lucrează în acest domeniu.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2363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27" y="610934"/>
            <a:ext cx="7772400" cy="1828800"/>
          </a:xfrm>
        </p:spPr>
        <p:txBody>
          <a:bodyPr>
            <a:normAutofit/>
          </a:bodyPr>
          <a:lstStyle/>
          <a:p>
            <a:r>
              <a:rPr lang="en-US" sz="2000" b="1" dirty="0" err="1">
                <a:solidFill>
                  <a:schemeClr val="tx1"/>
                </a:solidFill>
                <a:latin typeface="Times New Roman" pitchFamily="18" charset="0"/>
                <a:cs typeface="Times New Roman" pitchFamily="18" charset="0"/>
              </a:rPr>
              <a:t>Activitatea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derulată</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în</a:t>
            </a:r>
            <a:r>
              <a:rPr lang="en-US" sz="2000" b="1" dirty="0">
                <a:solidFill>
                  <a:schemeClr val="tx1"/>
                </a:solidFill>
                <a:latin typeface="Times New Roman" pitchFamily="18" charset="0"/>
                <a:cs typeface="Times New Roman" pitchFamily="18" charset="0"/>
              </a:rPr>
              <a:t> </a:t>
            </a:r>
            <a:r>
              <a:rPr lang="ro-RO" sz="2000" b="1" dirty="0">
                <a:solidFill>
                  <a:schemeClr val="tx1"/>
                </a:solidFill>
                <a:latin typeface="Times New Roman" pitchFamily="18" charset="0"/>
                <a:cs typeface="Times New Roman" pitchFamily="18" charset="0"/>
              </a:rPr>
              <a:t>Varșovia, Polonia</a:t>
            </a:r>
            <a:br>
              <a:rPr lang="ro-RO" sz="2000" b="1" dirty="0">
                <a:solidFill>
                  <a:schemeClr val="tx1"/>
                </a:solidFill>
                <a:latin typeface="Times New Roman" pitchFamily="18" charset="0"/>
                <a:cs typeface="Times New Roman" pitchFamily="18" charset="0"/>
              </a:rPr>
            </a:br>
            <a:r>
              <a:rPr lang="en-US" sz="2000" b="1" dirty="0" err="1">
                <a:solidFill>
                  <a:schemeClr val="tx1"/>
                </a:solidFill>
                <a:latin typeface="Times New Roman" pitchFamily="18" charset="0"/>
                <a:cs typeface="Times New Roman" pitchFamily="18" charset="0"/>
              </a:rPr>
              <a:t>perioada</a:t>
            </a:r>
            <a:r>
              <a:rPr lang="en-US" sz="2000" b="1" dirty="0">
                <a:solidFill>
                  <a:schemeClr val="tx1"/>
                </a:solidFill>
                <a:latin typeface="Times New Roman" pitchFamily="18" charset="0"/>
                <a:cs typeface="Times New Roman" pitchFamily="18" charset="0"/>
              </a:rPr>
              <a:t>: </a:t>
            </a:r>
            <a:r>
              <a:rPr lang="ro-RO" sz="2000" dirty="0">
                <a:solidFill>
                  <a:schemeClr val="tx1"/>
                </a:solidFill>
                <a:latin typeface="Times New Roman" pitchFamily="18" charset="0"/>
                <a:cs typeface="Times New Roman" pitchFamily="18" charset="0"/>
              </a:rPr>
              <a:t>28 martie -1 aprilie 2022</a:t>
            </a:r>
            <a:br>
              <a:rPr lang="en-US" sz="2000" b="1" dirty="0">
                <a:solidFill>
                  <a:schemeClr val="tx1"/>
                </a:solidFill>
                <a:latin typeface="Times New Roman" pitchFamily="18" charset="0"/>
                <a:cs typeface="Times New Roman" pitchFamily="18" charset="0"/>
              </a:rPr>
            </a:br>
            <a:r>
              <a:rPr lang="en-US" sz="2000" b="1" dirty="0" err="1">
                <a:solidFill>
                  <a:schemeClr val="tx1"/>
                </a:solidFill>
                <a:latin typeface="Times New Roman" pitchFamily="18" charset="0"/>
                <a:cs typeface="Times New Roman" pitchFamily="18" charset="0"/>
              </a:rPr>
              <a:t>instituția</a:t>
            </a:r>
            <a:r>
              <a:rPr lang="en-US" sz="2000" b="1" dirty="0">
                <a:solidFill>
                  <a:schemeClr val="tx1"/>
                </a:solidFill>
                <a:latin typeface="Times New Roman" pitchFamily="18" charset="0"/>
                <a:cs typeface="Times New Roman" pitchFamily="18" charset="0"/>
              </a:rPr>
              <a:t> ORGANIZATOARE: </a:t>
            </a:r>
            <a:r>
              <a:rPr lang="ro-RO" sz="2000" cap="none" dirty="0">
                <a:solidFill>
                  <a:schemeClr val="tx1"/>
                </a:solidFill>
                <a:latin typeface="Times New Roman" pitchFamily="18" charset="0"/>
                <a:cs typeface="Times New Roman" pitchFamily="18" charset="0"/>
              </a:rPr>
              <a:t>Școala Primară Jan Marcin </a:t>
            </a:r>
            <a:r>
              <a:rPr lang="ro-RO" sz="2000" cap="none" dirty="0" err="1">
                <a:solidFill>
                  <a:schemeClr val="tx1"/>
                </a:solidFill>
                <a:latin typeface="Times New Roman" pitchFamily="18" charset="0"/>
                <a:cs typeface="Times New Roman" pitchFamily="18" charset="0"/>
              </a:rPr>
              <a:t>Szancer</a:t>
            </a:r>
            <a:r>
              <a:rPr lang="ro-RO" sz="2000" cap="none" dirty="0">
                <a:solidFill>
                  <a:schemeClr val="tx1"/>
                </a:solidFill>
                <a:latin typeface="Times New Roman" pitchFamily="18" charset="0"/>
                <a:cs typeface="Times New Roman" pitchFamily="18" charset="0"/>
              </a:rPr>
              <a:t> </a:t>
            </a:r>
            <a:br>
              <a:rPr lang="en-US" sz="2000" dirty="0">
                <a:solidFill>
                  <a:schemeClr val="tx1"/>
                </a:solidFill>
                <a:latin typeface="Times New Roman" pitchFamily="18" charset="0"/>
                <a:cs typeface="Times New Roman" pitchFamily="18" charset="0"/>
              </a:rPr>
            </a:br>
            <a:r>
              <a:rPr lang="en-US" sz="2000" b="1" dirty="0" err="1">
                <a:solidFill>
                  <a:schemeClr val="tx1"/>
                </a:solidFill>
                <a:latin typeface="Times New Roman" pitchFamily="18" charset="0"/>
                <a:cs typeface="Times New Roman" pitchFamily="18" charset="0"/>
              </a:rPr>
              <a:t>parteneri</a:t>
            </a:r>
            <a:r>
              <a:rPr lang="en-US" sz="2000" b="1" dirty="0">
                <a:solidFill>
                  <a:schemeClr val="tx1"/>
                </a:solidFill>
                <a:latin typeface="Times New Roman" pitchFamily="18" charset="0"/>
                <a:cs typeface="Times New Roman" pitchFamily="18" charset="0"/>
              </a:rPr>
              <a:t>: </a:t>
            </a:r>
            <a:r>
              <a:rPr lang="en-US" sz="2000" cap="none" dirty="0" err="1">
                <a:solidFill>
                  <a:schemeClr val="tx1"/>
                </a:solidFill>
                <a:latin typeface="Times New Roman" pitchFamily="18" charset="0"/>
                <a:cs typeface="Times New Roman" pitchFamily="18" charset="0"/>
              </a:rPr>
              <a:t>Turcia</a:t>
            </a:r>
            <a:r>
              <a:rPr lang="en-US" sz="2000" cap="none" dirty="0">
                <a:solidFill>
                  <a:schemeClr val="tx1"/>
                </a:solidFill>
                <a:latin typeface="Times New Roman" pitchFamily="18" charset="0"/>
                <a:cs typeface="Times New Roman" pitchFamily="18" charset="0"/>
              </a:rPr>
              <a:t>, </a:t>
            </a:r>
            <a:r>
              <a:rPr lang="en-US" sz="2000" cap="none" dirty="0" err="1">
                <a:solidFill>
                  <a:schemeClr val="tx1"/>
                </a:solidFill>
                <a:latin typeface="Times New Roman" pitchFamily="18" charset="0"/>
                <a:cs typeface="Times New Roman" pitchFamily="18" charset="0"/>
              </a:rPr>
              <a:t>Spania</a:t>
            </a:r>
            <a:r>
              <a:rPr lang="en-US" sz="2000" cap="none" dirty="0">
                <a:solidFill>
                  <a:schemeClr val="tx1"/>
                </a:solidFill>
                <a:latin typeface="Times New Roman" pitchFamily="18" charset="0"/>
                <a:cs typeface="Times New Roman" pitchFamily="18" charset="0"/>
              </a:rPr>
              <a:t>, </a:t>
            </a:r>
            <a:r>
              <a:rPr lang="en-US" sz="2000" cap="none" dirty="0" err="1">
                <a:solidFill>
                  <a:schemeClr val="tx1"/>
                </a:solidFill>
                <a:latin typeface="Times New Roman" pitchFamily="18" charset="0"/>
                <a:cs typeface="Times New Roman" pitchFamily="18" charset="0"/>
              </a:rPr>
              <a:t>Belgia</a:t>
            </a:r>
            <a:r>
              <a:rPr lang="en-US" sz="2000" cap="none" dirty="0">
                <a:solidFill>
                  <a:schemeClr val="tx1"/>
                </a:solidFill>
                <a:latin typeface="Times New Roman" pitchFamily="18" charset="0"/>
                <a:cs typeface="Times New Roman" pitchFamily="18" charset="0"/>
              </a:rPr>
              <a:t>, Polonia, </a:t>
            </a:r>
            <a:r>
              <a:rPr lang="en-US" sz="2000" cap="none" dirty="0" err="1">
                <a:solidFill>
                  <a:schemeClr val="tx1"/>
                </a:solidFill>
                <a:latin typeface="Times New Roman" pitchFamily="18" charset="0"/>
                <a:cs typeface="Times New Roman" pitchFamily="18" charset="0"/>
              </a:rPr>
              <a:t>România</a:t>
            </a:r>
            <a:br>
              <a:rPr lang="en-US" sz="2000" b="1" dirty="0">
                <a:solidFill>
                  <a:schemeClr val="tx1"/>
                </a:solidFill>
                <a:latin typeface="Times New Roman" pitchFamily="18" charset="0"/>
                <a:cs typeface="Times New Roman" pitchFamily="18" charset="0"/>
              </a:rPr>
            </a:br>
            <a:r>
              <a:rPr lang="en-US" sz="2000" b="1" dirty="0" err="1">
                <a:solidFill>
                  <a:schemeClr val="tx1"/>
                </a:solidFill>
                <a:latin typeface="Times New Roman" pitchFamily="18" charset="0"/>
                <a:cs typeface="Times New Roman" pitchFamily="18" charset="0"/>
              </a:rPr>
              <a:t>tipul</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activității</a:t>
            </a:r>
            <a:r>
              <a:rPr lang="en-US" sz="2000" b="1" dirty="0">
                <a:solidFill>
                  <a:schemeClr val="tx1"/>
                </a:solidFill>
                <a:latin typeface="Times New Roman" pitchFamily="18" charset="0"/>
                <a:cs typeface="Times New Roman" pitchFamily="18" charset="0"/>
              </a:rPr>
              <a:t>: </a:t>
            </a:r>
            <a:r>
              <a:rPr lang="en-US" sz="2000" cap="none" dirty="0">
                <a:solidFill>
                  <a:schemeClr val="tx1"/>
                </a:solidFill>
                <a:latin typeface="Times New Roman" pitchFamily="18" charset="0"/>
                <a:cs typeface="Times New Roman" pitchFamily="18" charset="0"/>
              </a:rPr>
              <a:t>Program de </a:t>
            </a:r>
            <a:r>
              <a:rPr lang="en-US" sz="2000" cap="none" dirty="0" err="1">
                <a:solidFill>
                  <a:schemeClr val="tx1"/>
                </a:solidFill>
                <a:latin typeface="Times New Roman" pitchFamily="18" charset="0"/>
                <a:cs typeface="Times New Roman" pitchFamily="18" charset="0"/>
              </a:rPr>
              <a:t>formare</a:t>
            </a:r>
            <a:r>
              <a:rPr lang="en-US" sz="2000" cap="none" dirty="0">
                <a:solidFill>
                  <a:schemeClr val="tx1"/>
                </a:solidFill>
                <a:latin typeface="Times New Roman" pitchFamily="18" charset="0"/>
                <a:cs typeface="Times New Roman" pitchFamily="18" charset="0"/>
              </a:rPr>
              <a:t> pe </a:t>
            </a:r>
            <a:r>
              <a:rPr lang="en-US" sz="2000" cap="none" dirty="0" err="1">
                <a:solidFill>
                  <a:schemeClr val="tx1"/>
                </a:solidFill>
                <a:latin typeface="Times New Roman" pitchFamily="18" charset="0"/>
                <a:cs typeface="Times New Roman" pitchFamily="18" charset="0"/>
              </a:rPr>
              <a:t>problematica</a:t>
            </a:r>
            <a:r>
              <a:rPr lang="en-US" sz="2000" cap="none" dirty="0">
                <a:solidFill>
                  <a:schemeClr val="tx1"/>
                </a:solidFill>
                <a:latin typeface="Times New Roman" pitchFamily="18" charset="0"/>
                <a:cs typeface="Times New Roman" pitchFamily="18" charset="0"/>
              </a:rPr>
              <a:t> </a:t>
            </a:r>
            <a:r>
              <a:rPr lang="en-US" sz="2000" cap="none" dirty="0" err="1">
                <a:solidFill>
                  <a:schemeClr val="tx1"/>
                </a:solidFill>
                <a:latin typeface="Times New Roman" pitchFamily="18" charset="0"/>
                <a:cs typeface="Times New Roman" pitchFamily="18" charset="0"/>
              </a:rPr>
              <a:t>tulburărilor</a:t>
            </a:r>
            <a:r>
              <a:rPr lang="en-US" sz="2000" cap="none" dirty="0">
                <a:solidFill>
                  <a:schemeClr val="tx1"/>
                </a:solidFill>
                <a:latin typeface="Times New Roman" pitchFamily="18" charset="0"/>
                <a:cs typeface="Times New Roman" pitchFamily="18" charset="0"/>
              </a:rPr>
              <a:t> de </a:t>
            </a:r>
            <a:r>
              <a:rPr lang="en-US" sz="2000" cap="none" dirty="0" err="1">
                <a:solidFill>
                  <a:schemeClr val="tx1"/>
                </a:solidFill>
                <a:latin typeface="Times New Roman" pitchFamily="18" charset="0"/>
                <a:cs typeface="Times New Roman" pitchFamily="18" charset="0"/>
              </a:rPr>
              <a:t>spectru</a:t>
            </a:r>
            <a:r>
              <a:rPr lang="en-US" sz="2000" cap="none" dirty="0">
                <a:solidFill>
                  <a:schemeClr val="tx1"/>
                </a:solidFill>
                <a:latin typeface="Times New Roman" pitchFamily="18" charset="0"/>
                <a:cs typeface="Times New Roman" pitchFamily="18" charset="0"/>
              </a:rPr>
              <a:t> autist </a:t>
            </a:r>
            <a:endParaRPr lang="en-US" sz="20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45739" y="4530747"/>
            <a:ext cx="3413973" cy="19462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Gabi_Raus\Desktop\WhatsApp Image 2022-04-07 at 14.47.42.jpe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51204" y="2271812"/>
            <a:ext cx="2715375" cy="2161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3429000"/>
            <a:ext cx="4255493" cy="20298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766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392668"/>
            <a:ext cx="3315844" cy="369332"/>
          </a:xfrm>
          <a:prstGeom prst="rect">
            <a:avLst/>
          </a:prstGeom>
        </p:spPr>
        <p:txBody>
          <a:bodyPr wrap="none">
            <a:spAutoFit/>
          </a:bodyPr>
          <a:lstStyle/>
          <a:p>
            <a:r>
              <a:rPr lang="en-US" b="1" dirty="0">
                <a:latin typeface="Times New Roman" pitchFamily="18" charset="0"/>
                <a:cs typeface="Times New Roman" pitchFamily="18" charset="0"/>
              </a:rPr>
              <a:t>ACTIVITĂȚI DESFĂȘURATE</a:t>
            </a:r>
            <a:endParaRPr lang="en-US" dirty="0"/>
          </a:p>
        </p:txBody>
      </p:sp>
      <p:sp>
        <p:nvSpPr>
          <p:cNvPr id="6" name="Rectangle 5"/>
          <p:cNvSpPr/>
          <p:nvPr/>
        </p:nvSpPr>
        <p:spPr>
          <a:xfrm>
            <a:off x="762000" y="815108"/>
            <a:ext cx="7860788" cy="2031325"/>
          </a:xfrm>
          <a:prstGeom prst="rect">
            <a:avLst/>
          </a:prstGeom>
        </p:spPr>
        <p:txBody>
          <a:bodyPr wrap="square">
            <a:spAutoFit/>
          </a:bodyPr>
          <a:lstStyle/>
          <a:p>
            <a:pPr marL="285750" indent="-285750">
              <a:buFont typeface="Arial" pitchFamily="34" charset="0"/>
              <a:buChar char="•"/>
            </a:pPr>
            <a:r>
              <a:rPr lang="ro-RO" dirty="0">
                <a:latin typeface="Times New Roman" pitchFamily="18" charset="0"/>
                <a:cs typeface="Times New Roman" pitchFamily="18" charset="0"/>
              </a:rPr>
              <a:t>activități educaționale și terapeutic – recuperatorii </a:t>
            </a:r>
            <a:endParaRPr lang="en-US" dirty="0">
              <a:latin typeface="Times New Roman" pitchFamily="18" charset="0"/>
              <a:cs typeface="Times New Roman" pitchFamily="18" charset="0"/>
            </a:endParaRPr>
          </a:p>
          <a:p>
            <a:pPr marL="285750" indent="-285750">
              <a:buFont typeface="Arial" pitchFamily="34" charset="0"/>
              <a:buChar char="•"/>
            </a:pPr>
            <a:r>
              <a:rPr lang="en-US" dirty="0" err="1">
                <a:latin typeface="Times New Roman" pitchFamily="18" charset="0"/>
                <a:cs typeface="Times New Roman" pitchFamily="18" charset="0"/>
              </a:rPr>
              <a:t>dezbateri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privind</a:t>
            </a:r>
            <a:r>
              <a:rPr lang="en-US" dirty="0">
                <a:latin typeface="Times New Roman" pitchFamily="18" charset="0"/>
                <a:cs typeface="Times New Roman" pitchFamily="18" charset="0"/>
              </a:rPr>
              <a:t> </a:t>
            </a:r>
            <a:r>
              <a:rPr lang="ro-RO" dirty="0">
                <a:latin typeface="Times New Roman" pitchFamily="18" charset="0"/>
                <a:cs typeface="Times New Roman" pitchFamily="18" charset="0"/>
              </a:rPr>
              <a:t>probleme și dificultăți care apar în mediul educațional atunci când vorbim de integrarea școlară a elevilor cu tulburări din spectrul autist sau alte tipuri de dizabilități </a:t>
            </a:r>
            <a:endParaRPr lang="en-US" dirty="0">
              <a:latin typeface="Times New Roman" pitchFamily="18" charset="0"/>
              <a:cs typeface="Times New Roman" pitchFamily="18" charset="0"/>
            </a:endParaRPr>
          </a:p>
          <a:p>
            <a:pPr marL="285750" indent="-285750">
              <a:buFont typeface="Arial" pitchFamily="34" charset="0"/>
              <a:buChar char="•"/>
            </a:pPr>
            <a:r>
              <a:rPr lang="ro-RO" dirty="0">
                <a:latin typeface="Times New Roman" pitchFamily="18" charset="0"/>
                <a:cs typeface="Times New Roman" pitchFamily="18" charset="0"/>
              </a:rPr>
              <a:t>exemple practice de integrare școlară a copiilor cu cerințe educaționale special</a:t>
            </a:r>
            <a:r>
              <a:rPr lang="en-US" dirty="0">
                <a:latin typeface="Times New Roman" pitchFamily="18" charset="0"/>
                <a:cs typeface="Times New Roman" pitchFamily="18" charset="0"/>
              </a:rPr>
              <a:t>e</a:t>
            </a:r>
          </a:p>
          <a:p>
            <a:pPr marL="285750" indent="-285750">
              <a:buFont typeface="Arial" pitchFamily="34" charset="0"/>
              <a:buChar char="•"/>
            </a:pPr>
            <a:r>
              <a:rPr lang="ro-RO" dirty="0">
                <a:latin typeface="Times New Roman" pitchFamily="18" charset="0"/>
                <a:cs typeface="Times New Roman" pitchFamily="18" charset="0"/>
              </a:rPr>
              <a:t>modalități de intervenție terapeutică ale specialiștilor care pot facilita adaptarea elevilor cu tulburări de spectru autist la mediul școlar</a:t>
            </a:r>
            <a:endParaRPr lang="en-US" dirty="0">
              <a:solidFill>
                <a:srgbClr val="002060"/>
              </a:solidFill>
            </a:endParaRPr>
          </a:p>
        </p:txBody>
      </p:sp>
      <p:pic>
        <p:nvPicPr>
          <p:cNvPr id="8" name="Picture 7"/>
          <p:cNvPicPr/>
          <p:nvPr/>
        </p:nvPicPr>
        <p:blipFill rotWithShape="1">
          <a:blip r:embed="rId2" cstate="email">
            <a:extLst>
              <a:ext uri="{28A0092B-C50C-407E-A947-70E740481C1C}">
                <a14:useLocalDpi xmlns:a14="http://schemas.microsoft.com/office/drawing/2010/main"/>
              </a:ext>
            </a:extLst>
          </a:blip>
          <a:srcRect/>
          <a:stretch/>
        </p:blipFill>
        <p:spPr bwMode="auto">
          <a:xfrm>
            <a:off x="547780" y="3248891"/>
            <a:ext cx="4181559" cy="274320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94341" y="3581400"/>
            <a:ext cx="3728447" cy="1927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24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392668"/>
            <a:ext cx="5176738" cy="369332"/>
          </a:xfrm>
          <a:prstGeom prst="rect">
            <a:avLst/>
          </a:prstGeom>
        </p:spPr>
        <p:txBody>
          <a:bodyPr wrap="none">
            <a:spAutoFit/>
          </a:bodyPr>
          <a:lstStyle/>
          <a:p>
            <a:r>
              <a:rPr lang="ro-RO" b="1" dirty="0">
                <a:latin typeface="Times New Roman" pitchFamily="18" charset="0"/>
                <a:cs typeface="Times New Roman" pitchFamily="18" charset="0"/>
              </a:rPr>
              <a:t>ȘCOALA PRIMARĂ JAN MARCIN SZANCER </a:t>
            </a:r>
            <a:endParaRPr lang="en-US" dirty="0">
              <a:latin typeface="Times New Roman" pitchFamily="18" charset="0"/>
              <a:cs typeface="Times New Roman" pitchFamily="18" charset="0"/>
            </a:endParaRPr>
          </a:p>
        </p:txBody>
      </p:sp>
      <p:sp>
        <p:nvSpPr>
          <p:cNvPr id="6" name="Rectangle 5"/>
          <p:cNvSpPr/>
          <p:nvPr/>
        </p:nvSpPr>
        <p:spPr>
          <a:xfrm>
            <a:off x="838200" y="914400"/>
            <a:ext cx="7467600" cy="2616101"/>
          </a:xfrm>
          <a:prstGeom prst="rect">
            <a:avLst/>
          </a:prstGeom>
        </p:spPr>
        <p:txBody>
          <a:bodyPr wrap="square">
            <a:spAutoFit/>
          </a:bodyPr>
          <a:lstStyle/>
          <a:p>
            <a:pPr marL="285750" lvl="0" indent="-285750">
              <a:buFont typeface="Arial" pitchFamily="34" charset="0"/>
              <a:buChar char="•"/>
            </a:pPr>
            <a:r>
              <a:rPr lang="ro-RO" dirty="0">
                <a:latin typeface="Times New Roman" pitchFamily="18" charset="0"/>
                <a:cs typeface="Times New Roman" pitchFamily="18" charset="0"/>
              </a:rPr>
              <a:t>1562 elevi în 72 de clase</a:t>
            </a:r>
            <a:endParaRPr lang="en-US" dirty="0">
              <a:latin typeface="Times New Roman" pitchFamily="18" charset="0"/>
              <a:cs typeface="Times New Roman" pitchFamily="18" charset="0"/>
            </a:endParaRPr>
          </a:p>
          <a:p>
            <a:pPr marL="285750" lvl="0" indent="-285750">
              <a:buFont typeface="Arial" pitchFamily="34" charset="0"/>
              <a:buChar char="•"/>
            </a:pPr>
            <a:r>
              <a:rPr lang="en-US" dirty="0">
                <a:latin typeface="Times New Roman" pitchFamily="18" charset="0"/>
                <a:cs typeface="Times New Roman" pitchFamily="18" charset="0"/>
              </a:rPr>
              <a:t>193 </a:t>
            </a:r>
            <a:r>
              <a:rPr lang="en-US" dirty="0" err="1">
                <a:latin typeface="Times New Roman" pitchFamily="18" charset="0"/>
                <a:cs typeface="Times New Roman" pitchFamily="18" charset="0"/>
              </a:rPr>
              <a:t>profesori</a:t>
            </a:r>
            <a:r>
              <a:rPr lang="en-US" dirty="0">
                <a:latin typeface="Times New Roman" pitchFamily="18" charset="0"/>
                <a:cs typeface="Times New Roman" pitchFamily="18" charset="0"/>
              </a:rPr>
              <a:t> din care 44 </a:t>
            </a:r>
            <a:r>
              <a:rPr lang="en-US" dirty="0" err="1">
                <a:latin typeface="Times New Roman" pitchFamily="18" charset="0"/>
                <a:cs typeface="Times New Roman" pitchFamily="18" charset="0"/>
              </a:rPr>
              <a:t>specialiști</a:t>
            </a:r>
            <a:endParaRPr lang="en-US" dirty="0">
              <a:latin typeface="Times New Roman" pitchFamily="18" charset="0"/>
              <a:cs typeface="Times New Roman" pitchFamily="18" charset="0"/>
            </a:endParaRPr>
          </a:p>
          <a:p>
            <a:pPr marL="285750" lvl="0" indent="-285750">
              <a:buFont typeface="Arial" pitchFamily="34" charset="0"/>
              <a:buChar char="•"/>
            </a:pPr>
            <a:r>
              <a:rPr lang="ro-RO" dirty="0">
                <a:latin typeface="Times New Roman" pitchFamily="18" charset="0"/>
                <a:cs typeface="Times New Roman" pitchFamily="18" charset="0"/>
              </a:rPr>
              <a:t>2 corpuri de clădire</a:t>
            </a:r>
            <a:endParaRPr lang="en-US" dirty="0">
              <a:latin typeface="Times New Roman" pitchFamily="18" charset="0"/>
              <a:cs typeface="Times New Roman" pitchFamily="18" charset="0"/>
            </a:endParaRPr>
          </a:p>
          <a:p>
            <a:pPr marL="285750" lvl="0" indent="-285750">
              <a:buFont typeface="Arial" pitchFamily="34" charset="0"/>
              <a:buChar char="•"/>
            </a:pPr>
            <a:r>
              <a:rPr lang="ro-RO" dirty="0">
                <a:latin typeface="Times New Roman" pitchFamily="18" charset="0"/>
                <a:cs typeface="Times New Roman" pitchFamily="18" charset="0"/>
              </a:rPr>
              <a:t>școală integratoare în care erau integrați 74 elevi cu mai multe tipuri de dizabilități: intelectuale, locomotorii, deficiență de auz</a:t>
            </a:r>
            <a:r>
              <a:rPr lang="en-US" dirty="0">
                <a:latin typeface="Times New Roman" pitchFamily="18" charset="0"/>
                <a:cs typeface="Times New Roman" pitchFamily="18" charset="0"/>
              </a:rPr>
              <a:t>, TSA</a:t>
            </a:r>
          </a:p>
          <a:p>
            <a:pPr marL="285750" lvl="0" indent="-285750">
              <a:buFont typeface="Arial" pitchFamily="34" charset="0"/>
              <a:buChar char="•"/>
            </a:pPr>
            <a:r>
              <a:rPr lang="ro-RO" dirty="0">
                <a:latin typeface="Times New Roman" pitchFamily="18" charset="0"/>
                <a:cs typeface="Times New Roman" pitchFamily="18" charset="0"/>
              </a:rPr>
              <a:t>școală multiculturală- elevi imigranți din </a:t>
            </a:r>
            <a:r>
              <a:rPr lang="en-US" dirty="0">
                <a:latin typeface="Times New Roman" pitchFamily="18" charset="0"/>
                <a:cs typeface="Times New Roman" pitchFamily="18" charset="0"/>
              </a:rPr>
              <a:t>U</a:t>
            </a:r>
            <a:r>
              <a:rPr lang="ro-RO" dirty="0">
                <a:latin typeface="Times New Roman" pitchFamily="18" charset="0"/>
                <a:cs typeface="Times New Roman" pitchFamily="18" charset="0"/>
              </a:rPr>
              <a:t>craina, Rusia, Belarus, Armenia, Kaza</a:t>
            </a:r>
            <a:r>
              <a:rPr lang="en-US" dirty="0" err="1">
                <a:latin typeface="Times New Roman" pitchFamily="18" charset="0"/>
                <a:cs typeface="Times New Roman" pitchFamily="18" charset="0"/>
              </a:rPr>
              <a:t>hsta</a:t>
            </a:r>
            <a:r>
              <a:rPr lang="ro-RO" dirty="0">
                <a:latin typeface="Times New Roman" pitchFamily="18" charset="0"/>
                <a:cs typeface="Times New Roman" pitchFamily="18" charset="0"/>
              </a:rPr>
              <a:t>n, Turkmenistan, Marea Britanie</a:t>
            </a:r>
            <a:endParaRPr lang="en-US" dirty="0">
              <a:latin typeface="Times New Roman" pitchFamily="18" charset="0"/>
              <a:cs typeface="Times New Roman" pitchFamily="18" charset="0"/>
            </a:endParaRPr>
          </a:p>
          <a:p>
            <a:br>
              <a:rPr lang="ro-RO" sz="2000" dirty="0">
                <a:solidFill>
                  <a:srgbClr val="002060"/>
                </a:solidFill>
                <a:latin typeface="Times New Roman" pitchFamily="18" charset="0"/>
                <a:cs typeface="Times New Roman" pitchFamily="18" charset="0"/>
              </a:rPr>
            </a:br>
            <a:endParaRPr lang="en-US" dirty="0">
              <a:solidFill>
                <a:srgbClr val="002060"/>
              </a:solidFill>
            </a:endParaRPr>
          </a:p>
        </p:txBody>
      </p:sp>
      <p:pic>
        <p:nvPicPr>
          <p:cNvPr id="7" name="Picture 6"/>
          <p:cNvPicPr/>
          <p:nvPr/>
        </p:nvPicPr>
        <p:blipFill rotWithShape="1">
          <a:blip r:embed="rId2"/>
          <a:srcRect r="1248" b="6549"/>
          <a:stretch/>
        </p:blipFill>
        <p:spPr bwMode="auto">
          <a:xfrm>
            <a:off x="685800" y="3886200"/>
            <a:ext cx="4365625" cy="2590800"/>
          </a:xfrm>
          <a:prstGeom prst="rect">
            <a:avLst/>
          </a:prstGeom>
          <a:ln>
            <a:noFill/>
          </a:ln>
          <a:extLst>
            <a:ext uri="{53640926-AAD7-44D8-BBD7-CCE9431645EC}">
              <a14:shadowObscured xmlns:a14="http://schemas.microsoft.com/office/drawing/2010/main"/>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971800"/>
            <a:ext cx="4212706" cy="21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344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392668"/>
            <a:ext cx="6263702" cy="369332"/>
          </a:xfrm>
          <a:prstGeom prst="rect">
            <a:avLst/>
          </a:prstGeom>
        </p:spPr>
        <p:txBody>
          <a:bodyPr wrap="none">
            <a:spAutoFit/>
          </a:bodyPr>
          <a:lstStyle/>
          <a:p>
            <a:r>
              <a:rPr lang="ro-RO" b="1" dirty="0">
                <a:latin typeface="Times New Roman" pitchFamily="18" charset="0"/>
                <a:cs typeface="Times New Roman" pitchFamily="18" charset="0"/>
              </a:rPr>
              <a:t>ABORDAREA INCLUZIVĂ ÎN ȘCOALA INTEGRATOARE</a:t>
            </a:r>
            <a:endParaRPr lang="en-US" b="1" dirty="0">
              <a:latin typeface="Times New Roman" pitchFamily="18" charset="0"/>
              <a:cs typeface="Times New Roman" pitchFamily="18" charset="0"/>
            </a:endParaRPr>
          </a:p>
        </p:txBody>
      </p:sp>
      <p:sp>
        <p:nvSpPr>
          <p:cNvPr id="6" name="Rectangle 5"/>
          <p:cNvSpPr/>
          <p:nvPr/>
        </p:nvSpPr>
        <p:spPr>
          <a:xfrm>
            <a:off x="685800" y="990600"/>
            <a:ext cx="7848600" cy="2031325"/>
          </a:xfrm>
          <a:prstGeom prst="rect">
            <a:avLst/>
          </a:prstGeom>
        </p:spPr>
        <p:txBody>
          <a:bodyPr wrap="square">
            <a:spAutoFit/>
          </a:bodyPr>
          <a:lstStyle/>
          <a:p>
            <a:pPr marL="285750" lvl="0" indent="-285750" algn="just">
              <a:buFont typeface="Arial" pitchFamily="34" charset="0"/>
              <a:buChar char="•"/>
            </a:pPr>
            <a:r>
              <a:rPr lang="en-US" dirty="0">
                <a:latin typeface="Times New Roman" pitchFamily="18" charset="0"/>
                <a:cs typeface="Times New Roman" pitchFamily="18" charset="0"/>
              </a:rPr>
              <a:t>c</a:t>
            </a:r>
            <a:r>
              <a:rPr lang="ro-RO" dirty="0">
                <a:latin typeface="Times New Roman" pitchFamily="18" charset="0"/>
                <a:cs typeface="Times New Roman" pitchFamily="18" charset="0"/>
              </a:rPr>
              <a:t>lasa integrată cuprinde 20 de elevi tipici și 5 elevi cu dizabilități</a:t>
            </a:r>
            <a:r>
              <a:rPr lang="en-US" dirty="0">
                <a:latin typeface="Times New Roman" pitchFamily="18" charset="0"/>
                <a:cs typeface="Times New Roman" pitchFamily="18" charset="0"/>
              </a:rPr>
              <a:t> </a:t>
            </a:r>
            <a:r>
              <a:rPr lang="ro-RO" dirty="0">
                <a:latin typeface="Times New Roman" pitchFamily="18" charset="0"/>
                <a:cs typeface="Times New Roman" pitchFamily="18" charset="0"/>
              </a:rPr>
              <a:t>-  3 profesori pe parcursul derulării orei didactice: profesorul care predă disciplina, profesorul de educație specială care se ocupă de grupul de elevi cu dizabilități și shadow (însoțitor, facilitator) pentru elevii cu deficiențe grave care au nevoie de sprijin și suport permanent pe parcursul activității</a:t>
            </a:r>
            <a:endParaRPr lang="en-US" dirty="0">
              <a:latin typeface="Times New Roman" pitchFamily="18" charset="0"/>
              <a:cs typeface="Times New Roman" pitchFamily="18" charset="0"/>
            </a:endParaRPr>
          </a:p>
          <a:p>
            <a:pPr marL="285750" lvl="0" indent="-285750" algn="just">
              <a:buFont typeface="Arial" pitchFamily="34" charset="0"/>
              <a:buChar char="•"/>
            </a:pPr>
            <a:r>
              <a:rPr lang="en-US" dirty="0">
                <a:latin typeface="Times New Roman" pitchFamily="18" charset="0"/>
                <a:cs typeface="Times New Roman" pitchFamily="18" charset="0"/>
              </a:rPr>
              <a:t>c</a:t>
            </a:r>
            <a:r>
              <a:rPr lang="ro-RO" dirty="0">
                <a:latin typeface="Times New Roman" pitchFamily="18" charset="0"/>
                <a:cs typeface="Times New Roman" pitchFamily="18" charset="0"/>
              </a:rPr>
              <a:t>lasa fără elevi cu dizabilități : 25 elevi  și 1 profesor</a:t>
            </a:r>
            <a:endParaRPr lang="en-US" dirty="0">
              <a:latin typeface="Times New Roman" pitchFamily="18" charset="0"/>
              <a:cs typeface="Times New Roman" pitchFamily="18" charset="0"/>
            </a:endParaRPr>
          </a:p>
          <a:p>
            <a:pPr marL="285750" lvl="0" indent="-285750" algn="just">
              <a:buFont typeface="Arial" pitchFamily="34" charset="0"/>
              <a:buChar char="•"/>
            </a:pPr>
            <a:r>
              <a:rPr lang="ro-RO" dirty="0">
                <a:latin typeface="Times New Roman" pitchFamily="18" charset="0"/>
                <a:cs typeface="Times New Roman" pitchFamily="18" charset="0"/>
              </a:rPr>
              <a:t>22 de școli speciale unde sunt integrați elevi cu dizabilități severe</a:t>
            </a:r>
            <a:endParaRPr lang="en-US" dirty="0">
              <a:solidFill>
                <a:srgbClr val="002060"/>
              </a:solidFill>
            </a:endParaRPr>
          </a:p>
        </p:txBody>
      </p:sp>
      <p:pic>
        <p:nvPicPr>
          <p:cNvPr id="6146" name="Picture 2" descr="C:\Users\Gabi_Raus\Desktop\WhatsApp Image 2022-04-07 at 14.45.26.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3048000"/>
            <a:ext cx="2286000" cy="3046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7" name="Picture 3" descr="C:\Users\Gabi_Raus\Desktop\WhatsApp Image 2022-04-07 at 14.45.5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061855"/>
            <a:ext cx="2286002" cy="3046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C:\Users\Gabi_Raus\Desktop\WhatsApp Image 2022-04-07 at 14.52.09.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700" y="3511907"/>
            <a:ext cx="2133600" cy="284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962400"/>
            <a:ext cx="1981200" cy="26400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238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392668"/>
            <a:ext cx="7479804" cy="646331"/>
          </a:xfrm>
          <a:prstGeom prst="rect">
            <a:avLst/>
          </a:prstGeom>
        </p:spPr>
        <p:txBody>
          <a:bodyPr wrap="square">
            <a:spAutoFit/>
          </a:bodyPr>
          <a:lstStyle/>
          <a:p>
            <a:pPr algn="just"/>
            <a:r>
              <a:rPr lang="ro-RO" b="1" dirty="0">
                <a:latin typeface="Times New Roman" pitchFamily="18" charset="0"/>
                <a:cs typeface="Times New Roman" pitchFamily="18" charset="0"/>
              </a:rPr>
              <a:t>RESURSA UMANĂ SPECIALIZATĂ </a:t>
            </a:r>
            <a:endParaRPr lang="en-US" b="1" dirty="0">
              <a:latin typeface="Times New Roman" pitchFamily="18" charset="0"/>
              <a:cs typeface="Times New Roman" pitchFamily="18" charset="0"/>
            </a:endParaRPr>
          </a:p>
          <a:p>
            <a:pPr algn="just"/>
            <a:r>
              <a:rPr lang="ro-RO" b="1" dirty="0">
                <a:latin typeface="Times New Roman" pitchFamily="18" charset="0"/>
                <a:cs typeface="Times New Roman" pitchFamily="18" charset="0"/>
              </a:rPr>
              <a:t>ÎN ȘCOALA INTEGRATOARE JAN MARCIN SZANCER</a:t>
            </a:r>
            <a:endParaRPr lang="en-US" dirty="0">
              <a:latin typeface="Times New Roman" pitchFamily="18" charset="0"/>
              <a:cs typeface="Times New Roman" pitchFamily="18" charset="0"/>
            </a:endParaRPr>
          </a:p>
        </p:txBody>
      </p:sp>
      <p:sp>
        <p:nvSpPr>
          <p:cNvPr id="6" name="Rectangle 5"/>
          <p:cNvSpPr/>
          <p:nvPr/>
        </p:nvSpPr>
        <p:spPr>
          <a:xfrm>
            <a:off x="533400" y="1143679"/>
            <a:ext cx="8001000" cy="2031325"/>
          </a:xfrm>
          <a:prstGeom prst="rect">
            <a:avLst/>
          </a:prstGeom>
        </p:spPr>
        <p:txBody>
          <a:bodyPr wrap="square">
            <a:spAutoFit/>
          </a:bodyPr>
          <a:lstStyle/>
          <a:p>
            <a:pPr marL="285750" indent="-285750">
              <a:buFont typeface="Arial" pitchFamily="34" charset="0"/>
              <a:buChar char="•"/>
            </a:pPr>
            <a:r>
              <a:rPr lang="ro-RO" dirty="0">
                <a:latin typeface="Times New Roman" pitchFamily="18" charset="0"/>
                <a:cs typeface="Times New Roman" pitchFamily="18" charset="0"/>
              </a:rPr>
              <a:t>3 profesori logopezi, 4 profesori pentru terapie educațională, 5 profesori pedagogi care realizaează intervenții pe domenii de dezvoltare, 4 profesori psihologi, 20 de profesori asistenți, 4 profesori shadow și 2 profesori care realizează activități de educație de tip remedial</a:t>
            </a:r>
            <a:endParaRPr lang="en-US" dirty="0">
              <a:latin typeface="Times New Roman" pitchFamily="18" charset="0"/>
              <a:cs typeface="Times New Roman" pitchFamily="18" charset="0"/>
            </a:endParaRPr>
          </a:p>
          <a:p>
            <a:pPr marL="285750" indent="-285750">
              <a:buFont typeface="Arial" pitchFamily="34" charset="0"/>
              <a:buChar char="•"/>
            </a:pPr>
            <a:r>
              <a:rPr lang="ro-RO" dirty="0">
                <a:latin typeface="Times New Roman" pitchFamily="18" charset="0"/>
                <a:cs typeface="Times New Roman" pitchFamily="18" charset="0"/>
              </a:rPr>
              <a:t> </a:t>
            </a:r>
            <a:r>
              <a:rPr lang="en-US" dirty="0">
                <a:latin typeface="Times New Roman" pitchFamily="18" charset="0"/>
                <a:cs typeface="Times New Roman" pitchFamily="18" charset="0"/>
              </a:rPr>
              <a:t>r</a:t>
            </a:r>
            <a:r>
              <a:rPr lang="ro-RO" dirty="0">
                <a:latin typeface="Times New Roman" pitchFamily="18" charset="0"/>
                <a:cs typeface="Times New Roman" pitchFamily="18" charset="0"/>
              </a:rPr>
              <a:t>emarcăm o echipă interdisciplinară complexă, intervenții de specialitate, o preocupare pentru asigurarea unei baze materiale moderne și materiale educaționale adaptate pentru nevoile educaționale și de sprijin ale elevilor cu CES</a:t>
            </a:r>
            <a:endParaRPr lang="en-US" dirty="0">
              <a:solidFill>
                <a:srgbClr val="002060"/>
              </a:solidFil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543" y="3412836"/>
            <a:ext cx="6018718" cy="2932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755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60074" y="392668"/>
            <a:ext cx="4808111" cy="369332"/>
          </a:xfrm>
          <a:prstGeom prst="rect">
            <a:avLst/>
          </a:prstGeom>
        </p:spPr>
        <p:txBody>
          <a:bodyPr wrap="none">
            <a:spAutoFit/>
          </a:bodyPr>
          <a:lstStyle/>
          <a:p>
            <a:r>
              <a:rPr lang="ro-RO" b="1" dirty="0">
                <a:latin typeface="Times New Roman" pitchFamily="18" charset="0"/>
                <a:cs typeface="Times New Roman" pitchFamily="18" charset="0"/>
              </a:rPr>
              <a:t>TIPURI DE INTERVENȚIE SPECIALIZATĂ</a:t>
            </a:r>
            <a:endParaRPr lang="en-US" dirty="0">
              <a:latin typeface="Times New Roman" pitchFamily="18" charset="0"/>
              <a:cs typeface="Times New Roman" pitchFamily="18" charset="0"/>
            </a:endParaRPr>
          </a:p>
        </p:txBody>
      </p:sp>
      <p:sp>
        <p:nvSpPr>
          <p:cNvPr id="6" name="Rectangle 5"/>
          <p:cNvSpPr/>
          <p:nvPr/>
        </p:nvSpPr>
        <p:spPr>
          <a:xfrm>
            <a:off x="838200" y="914400"/>
            <a:ext cx="7467600" cy="3416320"/>
          </a:xfrm>
          <a:prstGeom prst="rect">
            <a:avLst/>
          </a:prstGeom>
        </p:spPr>
        <p:txBody>
          <a:bodyPr wrap="square">
            <a:spAutoFit/>
          </a:bodyPr>
          <a:lstStyle/>
          <a:p>
            <a:pPr marL="285750" lvl="0" indent="-285750">
              <a:buFont typeface="Arial" pitchFamily="34" charset="0"/>
              <a:buChar char="•"/>
            </a:pPr>
            <a:r>
              <a:rPr lang="ro-RO" dirty="0">
                <a:latin typeface="Times New Roman" pitchFamily="18" charset="0"/>
                <a:cs typeface="Times New Roman" pitchFamily="18" charset="0"/>
              </a:rPr>
              <a:t>terapie psihologică</a:t>
            </a:r>
            <a:endParaRPr lang="en-US" dirty="0">
              <a:latin typeface="Times New Roman" pitchFamily="18" charset="0"/>
              <a:cs typeface="Times New Roman" pitchFamily="18" charset="0"/>
            </a:endParaRPr>
          </a:p>
          <a:p>
            <a:pPr marL="285750" lvl="0" indent="-285750">
              <a:buFont typeface="Arial" pitchFamily="34" charset="0"/>
              <a:buChar char="•"/>
            </a:pPr>
            <a:r>
              <a:rPr lang="ro-RO" dirty="0">
                <a:latin typeface="Times New Roman" pitchFamily="18" charset="0"/>
                <a:cs typeface="Times New Roman" pitchFamily="18" charset="0"/>
              </a:rPr>
              <a:t>terapie logopedică</a:t>
            </a:r>
            <a:endParaRPr lang="en-US" dirty="0">
              <a:latin typeface="Times New Roman" pitchFamily="18" charset="0"/>
              <a:cs typeface="Times New Roman" pitchFamily="18" charset="0"/>
            </a:endParaRPr>
          </a:p>
          <a:p>
            <a:pPr marL="285750" lvl="0" indent="-285750">
              <a:buFont typeface="Arial" pitchFamily="34" charset="0"/>
              <a:buChar char="•"/>
            </a:pPr>
            <a:r>
              <a:rPr lang="ro-RO" dirty="0">
                <a:latin typeface="Times New Roman" pitchFamily="18" charset="0"/>
                <a:cs typeface="Times New Roman" pitchFamily="18" charset="0"/>
              </a:rPr>
              <a:t>terapie senzorială</a:t>
            </a:r>
            <a:endParaRPr lang="en-US" dirty="0">
              <a:latin typeface="Times New Roman" pitchFamily="18" charset="0"/>
              <a:cs typeface="Times New Roman" pitchFamily="18" charset="0"/>
            </a:endParaRPr>
          </a:p>
          <a:p>
            <a:pPr marL="285750" lvl="0" indent="-285750">
              <a:buFont typeface="Arial" pitchFamily="34" charset="0"/>
              <a:buChar char="•"/>
            </a:pPr>
            <a:r>
              <a:rPr lang="ro-RO" dirty="0">
                <a:latin typeface="Times New Roman" pitchFamily="18" charset="0"/>
                <a:cs typeface="Times New Roman" pitchFamily="18" charset="0"/>
              </a:rPr>
              <a:t>terapie manuală</a:t>
            </a:r>
            <a:endParaRPr lang="en-US" dirty="0">
              <a:latin typeface="Times New Roman" pitchFamily="18" charset="0"/>
              <a:cs typeface="Times New Roman" pitchFamily="18" charset="0"/>
            </a:endParaRPr>
          </a:p>
          <a:p>
            <a:pPr marL="285750" lvl="0" indent="-285750">
              <a:buFont typeface="Arial" pitchFamily="34" charset="0"/>
              <a:buChar char="•"/>
            </a:pPr>
            <a:r>
              <a:rPr lang="ro-RO" dirty="0">
                <a:latin typeface="Times New Roman" pitchFamily="18" charset="0"/>
                <a:cs typeface="Times New Roman" pitchFamily="18" charset="0"/>
              </a:rPr>
              <a:t>stimulare cognitivă</a:t>
            </a:r>
            <a:endParaRPr lang="en-US" dirty="0">
              <a:latin typeface="Times New Roman" pitchFamily="18" charset="0"/>
              <a:cs typeface="Times New Roman" pitchFamily="18" charset="0"/>
            </a:endParaRPr>
          </a:p>
          <a:p>
            <a:pPr marL="285750" lvl="0" indent="-285750">
              <a:buFont typeface="Arial" pitchFamily="34" charset="0"/>
              <a:buChar char="•"/>
            </a:pPr>
            <a:r>
              <a:rPr lang="ro-RO" dirty="0">
                <a:latin typeface="Times New Roman" pitchFamily="18" charset="0"/>
                <a:cs typeface="Times New Roman" pitchFamily="18" charset="0"/>
              </a:rPr>
              <a:t>dezvolt</a:t>
            </a:r>
            <a:r>
              <a:rPr lang="en-US" dirty="0">
                <a:latin typeface="Times New Roman" pitchFamily="18" charset="0"/>
                <a:cs typeface="Times New Roman" pitchFamily="18" charset="0"/>
              </a:rPr>
              <a:t>a</a:t>
            </a:r>
            <a:r>
              <a:rPr lang="ro-RO" dirty="0">
                <a:latin typeface="Times New Roman" pitchFamily="18" charset="0"/>
                <a:cs typeface="Times New Roman" pitchFamily="18" charset="0"/>
              </a:rPr>
              <a:t>rea psihomotricității fine</a:t>
            </a:r>
            <a:endParaRPr lang="en-US" dirty="0">
              <a:latin typeface="Times New Roman" pitchFamily="18" charset="0"/>
              <a:cs typeface="Times New Roman" pitchFamily="18" charset="0"/>
            </a:endParaRPr>
          </a:p>
          <a:p>
            <a:pPr marL="285750" indent="-285750">
              <a:buFont typeface="Arial" pitchFamily="34" charset="0"/>
              <a:buChar char="•"/>
            </a:pPr>
            <a:r>
              <a:rPr lang="ro-RO" dirty="0">
                <a:latin typeface="Times New Roman" pitchFamily="18" charset="0"/>
                <a:cs typeface="Times New Roman" pitchFamily="18" charset="0"/>
              </a:rPr>
              <a:t>instrumente de lucru diferențiat </a:t>
            </a:r>
            <a:endParaRPr lang="en-US" dirty="0">
              <a:latin typeface="Times New Roman" pitchFamily="18" charset="0"/>
              <a:cs typeface="Times New Roman" pitchFamily="18" charset="0"/>
            </a:endParaRPr>
          </a:p>
          <a:p>
            <a:pPr marL="285750" lvl="0" indent="-285750">
              <a:buFont typeface="Arial" pitchFamily="34" charset="0"/>
              <a:buChar char="•"/>
            </a:pPr>
            <a:r>
              <a:rPr lang="ro-RO" dirty="0">
                <a:latin typeface="Times New Roman" pitchFamily="18" charset="0"/>
                <a:cs typeface="Times New Roman" pitchFamily="18" charset="0"/>
              </a:rPr>
              <a:t>planuri de intervenție personalizată</a:t>
            </a:r>
            <a:endParaRPr lang="en-US" dirty="0">
              <a:latin typeface="Times New Roman" pitchFamily="18" charset="0"/>
              <a:cs typeface="Times New Roman" pitchFamily="18" charset="0"/>
            </a:endParaRPr>
          </a:p>
          <a:p>
            <a:pPr marL="285750" lvl="0" indent="-285750">
              <a:buFont typeface="Arial" pitchFamily="34" charset="0"/>
              <a:buChar char="•"/>
            </a:pPr>
            <a:r>
              <a:rPr lang="ro-RO" dirty="0">
                <a:latin typeface="Times New Roman" pitchFamily="18" charset="0"/>
                <a:cs typeface="Times New Roman" pitchFamily="18" charset="0"/>
              </a:rPr>
              <a:t>caiete speciale cu fișe diferențiate  prin care se realizează comunicarea cu familia</a:t>
            </a:r>
            <a:endParaRPr lang="en-US" dirty="0">
              <a:latin typeface="Times New Roman" pitchFamily="18" charset="0"/>
              <a:cs typeface="Times New Roman" pitchFamily="18" charset="0"/>
            </a:endParaRPr>
          </a:p>
          <a:p>
            <a:pPr marL="285750" lvl="0" indent="-285750">
              <a:buFont typeface="Arial" pitchFamily="34" charset="0"/>
              <a:buChar char="•"/>
            </a:pPr>
            <a:r>
              <a:rPr lang="ro-RO" dirty="0">
                <a:latin typeface="Times New Roman" pitchFamily="18" charset="0"/>
                <a:cs typeface="Times New Roman" pitchFamily="18" charset="0"/>
              </a:rPr>
              <a:t>materiale adaptate</a:t>
            </a:r>
            <a:endParaRPr lang="en-US" dirty="0">
              <a:latin typeface="Times New Roman" pitchFamily="18" charset="0"/>
              <a:cs typeface="Times New Roman" pitchFamily="18" charset="0"/>
            </a:endParaRPr>
          </a:p>
          <a:p>
            <a:pPr marL="285750" lvl="0" indent="-285750">
              <a:buFont typeface="Arial" pitchFamily="34" charset="0"/>
              <a:buChar char="•"/>
            </a:pPr>
            <a:r>
              <a:rPr lang="ro-RO" dirty="0">
                <a:latin typeface="Times New Roman" pitchFamily="18" charset="0"/>
                <a:cs typeface="Times New Roman" pitchFamily="18" charset="0"/>
              </a:rPr>
              <a:t>metode de lucru diferențiat și individualizat la ore</a:t>
            </a:r>
            <a:endParaRPr lang="en-US" dirty="0">
              <a:solidFill>
                <a:srgbClr val="002060"/>
              </a:solidFill>
            </a:endParaRPr>
          </a:p>
        </p:txBody>
      </p:sp>
      <p:pic>
        <p:nvPicPr>
          <p:cNvPr id="9218" name="Picture 2" descr="C:\Users\Gabi_Raus\Desktop\WhatsApp Image 2022-04-07 at 14.59.08.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5600" y="675773"/>
            <a:ext cx="1882234" cy="25080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19" name="Picture 3" descr="C:\Users\Gabi_Raus\Desktop\WhatsApp Image 2022-04-07 at 14.52.31.jpe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10491" y="4343400"/>
            <a:ext cx="3420908" cy="21567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4489642"/>
            <a:ext cx="3657600" cy="18642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414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405010"/>
            <a:ext cx="7778989" cy="369332"/>
          </a:xfrm>
          <a:prstGeom prst="rect">
            <a:avLst/>
          </a:prstGeom>
        </p:spPr>
        <p:txBody>
          <a:bodyPr wrap="none">
            <a:spAutoFit/>
          </a:bodyPr>
          <a:lstStyle/>
          <a:p>
            <a:r>
              <a:rPr lang="ro-RO" b="1" dirty="0">
                <a:latin typeface="Times New Roman" pitchFamily="18" charset="0"/>
                <a:cs typeface="Times New Roman" pitchFamily="18" charset="0"/>
              </a:rPr>
              <a:t>PARTICULARITĂȚI ALE SISTEMULUI DE ÎNVĂȚĂMÂNT POLONEZ</a:t>
            </a:r>
            <a:endParaRPr lang="en-US" dirty="0">
              <a:latin typeface="Times New Roman" pitchFamily="18" charset="0"/>
              <a:cs typeface="Times New Roman" pitchFamily="18" charset="0"/>
            </a:endParaRPr>
          </a:p>
        </p:txBody>
      </p:sp>
      <p:sp>
        <p:nvSpPr>
          <p:cNvPr id="6" name="Rectangle 5"/>
          <p:cNvSpPr/>
          <p:nvPr/>
        </p:nvSpPr>
        <p:spPr>
          <a:xfrm>
            <a:off x="839367" y="818185"/>
            <a:ext cx="7467600" cy="2031325"/>
          </a:xfrm>
          <a:prstGeom prst="rect">
            <a:avLst/>
          </a:prstGeom>
        </p:spPr>
        <p:txBody>
          <a:bodyPr wrap="square">
            <a:spAutoFit/>
          </a:bodyPr>
          <a:lstStyle/>
          <a:p>
            <a:pPr marL="285750" lvl="0" indent="-285750">
              <a:buFont typeface="Arial" pitchFamily="34" charset="0"/>
              <a:buChar char="•"/>
            </a:pPr>
            <a:r>
              <a:rPr lang="ro-RO" dirty="0">
                <a:latin typeface="Times New Roman" pitchFamily="18" charset="0"/>
                <a:cs typeface="Times New Roman" pitchFamily="18" charset="0"/>
              </a:rPr>
              <a:t>caracter practic aplicativ al învățării</a:t>
            </a:r>
            <a:endParaRPr lang="en-US" dirty="0">
              <a:latin typeface="Times New Roman" pitchFamily="18" charset="0"/>
              <a:cs typeface="Times New Roman" pitchFamily="18" charset="0"/>
            </a:endParaRPr>
          </a:p>
          <a:p>
            <a:pPr marL="285750" lvl="0" indent="-285750">
              <a:buFont typeface="Arial" pitchFamily="34" charset="0"/>
              <a:buChar char="•"/>
            </a:pPr>
            <a:r>
              <a:rPr lang="ro-RO" dirty="0">
                <a:latin typeface="Times New Roman" pitchFamily="18" charset="0"/>
                <a:cs typeface="Times New Roman" pitchFamily="18" charset="0"/>
              </a:rPr>
              <a:t>educație de tip remedial relizată de un profesor abilitat, constant pe parcursul anului școlar</a:t>
            </a:r>
            <a:endParaRPr lang="en-US" dirty="0">
              <a:latin typeface="Times New Roman" pitchFamily="18" charset="0"/>
              <a:cs typeface="Times New Roman" pitchFamily="18" charset="0"/>
            </a:endParaRPr>
          </a:p>
          <a:p>
            <a:pPr marL="285750" lvl="0" indent="-285750">
              <a:buFont typeface="Arial" pitchFamily="34" charset="0"/>
              <a:buChar char="•"/>
            </a:pPr>
            <a:r>
              <a:rPr lang="ro-RO" dirty="0">
                <a:latin typeface="Times New Roman" pitchFamily="18" charset="0"/>
                <a:cs typeface="Times New Roman" pitchFamily="18" charset="0"/>
              </a:rPr>
              <a:t>dezvoltarea abilităților de viață independentă</a:t>
            </a:r>
            <a:endParaRPr lang="en-US" dirty="0">
              <a:latin typeface="Times New Roman" pitchFamily="18" charset="0"/>
              <a:cs typeface="Times New Roman" pitchFamily="18" charset="0"/>
            </a:endParaRPr>
          </a:p>
          <a:p>
            <a:pPr marL="285750" lvl="0" indent="-285750">
              <a:buFont typeface="Arial" pitchFamily="34" charset="0"/>
              <a:buChar char="•"/>
            </a:pPr>
            <a:r>
              <a:rPr lang="ro-RO" dirty="0">
                <a:latin typeface="Times New Roman" pitchFamily="18" charset="0"/>
                <a:cs typeface="Times New Roman" pitchFamily="18" charset="0"/>
              </a:rPr>
              <a:t>abordarea diferențiată a evaluării: elevii  cu </a:t>
            </a:r>
            <a:r>
              <a:rPr lang="en-US" dirty="0">
                <a:latin typeface="Times New Roman" pitchFamily="18" charset="0"/>
                <a:cs typeface="Times New Roman" pitchFamily="18" charset="0"/>
              </a:rPr>
              <a:t>CES</a:t>
            </a:r>
            <a:r>
              <a:rPr lang="ro-RO" dirty="0">
                <a:latin typeface="Times New Roman" pitchFamily="18" charset="0"/>
                <a:cs typeface="Times New Roman" pitchFamily="18" charset="0"/>
              </a:rPr>
              <a:t> beneficiază la examenele de evaluare națională de  teste adaptate, cu subiecte diferite, cu nivel accesibil ca dificultate, cu timp de lucru mărit</a:t>
            </a:r>
            <a:endParaRPr lang="en-US" dirty="0">
              <a:solidFill>
                <a:srgbClr val="002060"/>
              </a:solidFill>
              <a:latin typeface="Times New Roman" pitchFamily="18" charset="0"/>
              <a:cs typeface="Times New Roman" pitchFamily="18" charset="0"/>
            </a:endParaRPr>
          </a:p>
        </p:txBody>
      </p:sp>
      <p:pic>
        <p:nvPicPr>
          <p:cNvPr id="10243" name="Picture 3" descr="C:\Users\Gabi_Raus\Desktop\WhatsApp Image 2022-04-07 at 14.51.12.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406" y="3009882"/>
            <a:ext cx="2286000" cy="30460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31793" y="2940106"/>
            <a:ext cx="3820541" cy="2012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25406" y="4523694"/>
            <a:ext cx="3390901" cy="19073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C:\Users\Gabi_Raus\Desktop\WhatsApp Image 2022-04-07 at 14.51.12.jpeg">
            <a:extLst>
              <a:ext uri="{FF2B5EF4-FFF2-40B4-BE49-F238E27FC236}">
                <a16:creationId xmlns:a16="http://schemas.microsoft.com/office/drawing/2014/main" id="{1D3187E4-C3F9-4EF8-B3CA-C7DC32F91D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3013323"/>
            <a:ext cx="2286000" cy="30460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2A1C457D-696C-43BD-818E-2DFEA4307A1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0" y="4527135"/>
            <a:ext cx="3390901" cy="19073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3404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TotalTime>
  <Words>696</Words>
  <Application>Microsoft Office PowerPoint</Application>
  <PresentationFormat>Expunere pe ecran (4:3)</PresentationFormat>
  <Paragraphs>66</Paragraphs>
  <Slides>14</Slides>
  <Notes>1</Notes>
  <HiddenSlides>0</HiddenSlides>
  <MMClips>0</MMClips>
  <ScaleCrop>false</ScaleCrop>
  <HeadingPairs>
    <vt:vector size="6" baseType="variant">
      <vt:variant>
        <vt:lpstr>Fonturi utilizate</vt:lpstr>
      </vt:variant>
      <vt:variant>
        <vt:i4>7</vt:i4>
      </vt:variant>
      <vt:variant>
        <vt:lpstr>Temă</vt:lpstr>
      </vt:variant>
      <vt:variant>
        <vt:i4>1</vt:i4>
      </vt:variant>
      <vt:variant>
        <vt:lpstr>Titluri diapozitive</vt:lpstr>
      </vt:variant>
      <vt:variant>
        <vt:i4>14</vt:i4>
      </vt:variant>
    </vt:vector>
  </HeadingPairs>
  <TitlesOfParts>
    <vt:vector size="22" baseType="lpstr">
      <vt:lpstr>Arial</vt:lpstr>
      <vt:lpstr>Calibri</vt:lpstr>
      <vt:lpstr>Century Gothic</vt:lpstr>
      <vt:lpstr>Rockwell</vt:lpstr>
      <vt:lpstr>Rockwell Condensed</vt:lpstr>
      <vt:lpstr>Times New Roman</vt:lpstr>
      <vt:lpstr>Wingdings</vt:lpstr>
      <vt:lpstr>Wood Type</vt:lpstr>
      <vt:lpstr>Prezentare PowerPoint</vt:lpstr>
      <vt:lpstr>Prezentare PowerPoint</vt:lpstr>
      <vt:lpstr>Activitatea derulată în Varșovia, Polonia perioada: 28 martie -1 aprilie 2022 instituția ORGANIZATOARE: Școala Primară Jan Marcin Szancer  parteneri: Turcia, Spania, Belgia, Polonia, România tipul activității: Program de formare pe problematica tulburărilor de spectru autist </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CoACh, suporTing school studEnts with Autism Spectrum Disorder to acquire independency (ACTIvE) 2019-1-PT01-KA201-061366</dc:title>
  <dc:creator>Irina Prodan</dc:creator>
  <cp:lastModifiedBy>gconea</cp:lastModifiedBy>
  <cp:revision>161</cp:revision>
  <dcterms:created xsi:type="dcterms:W3CDTF">2019-12-16T12:02:32Z</dcterms:created>
  <dcterms:modified xsi:type="dcterms:W3CDTF">2022-04-12T10:27:15Z</dcterms:modified>
</cp:coreProperties>
</file>